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3" r:id="rId1"/>
    <p:sldMasterId id="2147483978" r:id="rId2"/>
    <p:sldMasterId id="2147483986" r:id="rId3"/>
  </p:sldMasterIdLst>
  <p:notesMasterIdLst>
    <p:notesMasterId r:id="rId23"/>
  </p:notesMasterIdLst>
  <p:sldIdLst>
    <p:sldId id="371" r:id="rId4"/>
    <p:sldId id="381" r:id="rId5"/>
    <p:sldId id="384" r:id="rId6"/>
    <p:sldId id="385" r:id="rId7"/>
    <p:sldId id="386" r:id="rId8"/>
    <p:sldId id="372" r:id="rId9"/>
    <p:sldId id="366" r:id="rId10"/>
    <p:sldId id="382" r:id="rId11"/>
    <p:sldId id="383" r:id="rId12"/>
    <p:sldId id="387" r:id="rId13"/>
    <p:sldId id="389" r:id="rId14"/>
    <p:sldId id="388" r:id="rId15"/>
    <p:sldId id="390" r:id="rId16"/>
    <p:sldId id="373" r:id="rId17"/>
    <p:sldId id="374" r:id="rId18"/>
    <p:sldId id="375" r:id="rId19"/>
    <p:sldId id="377" r:id="rId20"/>
    <p:sldId id="378" r:id="rId21"/>
    <p:sldId id="344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8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99" autoAdjust="0"/>
    <p:restoredTop sz="88658" autoAdjust="0"/>
  </p:normalViewPr>
  <p:slideViewPr>
    <p:cSldViewPr>
      <p:cViewPr varScale="1">
        <p:scale>
          <a:sx n="101" d="100"/>
          <a:sy n="101" d="100"/>
        </p:scale>
        <p:origin x="-20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849AD844-87D8-4417-83EC-098171263FFE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15156"/>
            <a:ext cx="5609588" cy="418369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876DCCAF-3D69-4BB5-9FAA-18D02FAC2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247900"/>
            <a:ext cx="3733800" cy="1485900"/>
          </a:xfrm>
        </p:spPr>
        <p:txBody>
          <a:bodyPr/>
          <a:lstStyle>
            <a:lvl1pPr marL="0" indent="0" algn="r">
              <a:buFont typeface="Symbol" pitchFamily="18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0100" y="157163"/>
            <a:ext cx="8229600" cy="46196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52400" y="6507163"/>
            <a:ext cx="32781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Managed by UT-Battelle</a:t>
            </a:r>
            <a:b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</a:b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for the Department of Energy</a:t>
            </a:r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102" name="Picture 6" descr="ORNL_leaf whi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pic>
        <p:nvPicPr>
          <p:cNvPr id="8" name="Picture 262" descr="ORNL cover graph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04" y="1174499"/>
            <a:ext cx="45910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11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5532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8A431C-FA79-4D4C-8FE3-9E3A650F1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6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53988"/>
            <a:ext cx="2193925" cy="5734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" y="153988"/>
            <a:ext cx="6429375" cy="5734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5532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483E40-2F7C-4955-B05D-B53896E19D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1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2028248"/>
          </a:xfrm>
        </p:spPr>
        <p:txBody>
          <a:bodyPr/>
          <a:lstStyle>
            <a:lvl1pPr>
              <a:defRPr sz="2800" b="1"/>
            </a:lvl1pPr>
            <a:lvl2pPr>
              <a:defRPr sz="2400" b="0" i="0"/>
            </a:lvl2pPr>
            <a:lvl3pPr>
              <a:defRPr sz="2200" b="0" i="1"/>
            </a:lvl3pPr>
            <a:lvl4pPr>
              <a:defRPr sz="2000" b="0" i="0"/>
            </a:lvl4pPr>
            <a:lvl5pPr>
              <a:defRPr sz="1800" b="0"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18028" y="163466"/>
            <a:ext cx="8229600" cy="510909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70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4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963458" y="6464284"/>
            <a:ext cx="2463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http://energy.ornl.gov/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9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5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7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4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446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2888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7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247900"/>
            <a:ext cx="3733800" cy="1485900"/>
          </a:xfrm>
        </p:spPr>
        <p:txBody>
          <a:bodyPr/>
          <a:lstStyle>
            <a:lvl1pPr marL="0" indent="0" algn="r">
              <a:buFont typeface="Symbol" pitchFamily="18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0100" y="157163"/>
            <a:ext cx="8229600" cy="46196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52400" y="6507163"/>
            <a:ext cx="32781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Managed by UT-Battelle</a:t>
            </a:r>
            <a:b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</a:b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for the Department of Energy</a:t>
            </a:r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02" name="Picture 6" descr="ORNL_leaf whi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pic>
        <p:nvPicPr>
          <p:cNvPr id="8" name="Picture 262" descr="ORNL cover graph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04" y="1174499"/>
            <a:ext cx="45910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822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46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854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1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48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572000" y="65532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3199EB-C402-4BBA-862C-4842857A588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866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0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865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939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835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5532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8A431C-FA79-4D4C-8FE3-9E3A650F189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30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3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53988"/>
            <a:ext cx="2193925" cy="5734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" y="153988"/>
            <a:ext cx="6429375" cy="5734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5532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483E40-2F7C-4955-B05D-B53896E19D2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786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2028248"/>
          </a:xfrm>
        </p:spPr>
        <p:txBody>
          <a:bodyPr/>
          <a:lstStyle>
            <a:lvl1pPr>
              <a:defRPr sz="2800" b="1"/>
            </a:lvl1pPr>
            <a:lvl2pPr>
              <a:defRPr sz="2400" b="0" i="0"/>
            </a:lvl2pPr>
            <a:lvl3pPr>
              <a:defRPr sz="2200" b="0" i="1"/>
            </a:lvl3pPr>
            <a:lvl4pPr>
              <a:defRPr sz="2000" b="0" i="0"/>
            </a:lvl4pPr>
            <a:lvl5pPr>
              <a:defRPr sz="1800" b="0"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18028" y="163466"/>
            <a:ext cx="8229600" cy="510909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1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2028248"/>
          </a:xfrm>
        </p:spPr>
        <p:txBody>
          <a:bodyPr/>
          <a:lstStyle>
            <a:lvl1pPr>
              <a:defRPr sz="2800" b="1"/>
            </a:lvl1pPr>
            <a:lvl2pPr>
              <a:defRPr sz="2400" b="0" i="0"/>
            </a:lvl2pPr>
            <a:lvl3pPr>
              <a:defRPr sz="2200" b="0" i="0"/>
            </a:lvl3pPr>
            <a:lvl4pPr>
              <a:defRPr sz="2000" b="0" i="0"/>
            </a:lvl4pPr>
            <a:lvl5pPr>
              <a:defRPr sz="18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18028" y="163466"/>
            <a:ext cx="8229600" cy="510909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52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" y="1381125"/>
            <a:ext cx="8737600" cy="407669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8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400" b="0"/>
            </a:lvl2pPr>
            <a:lvl3pPr marL="685800" indent="-228600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2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/>
            </a:lvl4pPr>
            <a:lvl5pPr marL="1143000" indent="-228600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6425" y="5619750"/>
            <a:ext cx="5391150" cy="46166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440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2028248"/>
          </a:xfrm>
        </p:spPr>
        <p:txBody>
          <a:bodyPr/>
          <a:lstStyle>
            <a:lvl1pPr>
              <a:defRPr sz="2800" b="1"/>
            </a:lvl1pPr>
            <a:lvl2pPr>
              <a:defRPr sz="2400" b="0" i="0"/>
            </a:lvl2pPr>
            <a:lvl3pPr>
              <a:defRPr sz="2200" b="0" i="0"/>
            </a:lvl3pPr>
            <a:lvl4pPr>
              <a:defRPr sz="2000" b="0" i="0"/>
            </a:lvl4pPr>
            <a:lvl5pPr>
              <a:defRPr sz="18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18028" y="163466"/>
            <a:ext cx="8229600" cy="510909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3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" y="1381125"/>
            <a:ext cx="8737600" cy="407669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8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400" b="0"/>
            </a:lvl2pPr>
            <a:lvl3pPr marL="685800" indent="-228600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2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/>
            </a:lvl4pPr>
            <a:lvl5pPr marL="1143000" indent="-228600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6425" y="5619750"/>
            <a:ext cx="5391150" cy="46166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975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2028248"/>
          </a:xfrm>
        </p:spPr>
        <p:txBody>
          <a:bodyPr/>
          <a:lstStyle>
            <a:lvl1pPr>
              <a:defRPr sz="2800" b="1"/>
            </a:lvl1pPr>
            <a:lvl2pPr>
              <a:defRPr sz="2400" b="0" i="0"/>
            </a:lvl2pPr>
            <a:lvl3pPr>
              <a:defRPr sz="2200" b="0" i="0"/>
            </a:lvl3pPr>
            <a:lvl4pPr>
              <a:defRPr sz="2000" b="0" i="0"/>
            </a:lvl4pPr>
            <a:lvl5pPr>
              <a:defRPr sz="18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18028" y="163466"/>
            <a:ext cx="8229600" cy="510909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11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" y="1381125"/>
            <a:ext cx="8737600" cy="407669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8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400" b="0"/>
            </a:lvl2pPr>
            <a:lvl3pPr marL="685800" indent="-228600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2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/>
            </a:lvl4pPr>
            <a:lvl5pPr marL="1143000" indent="-228600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6425" y="5619750"/>
            <a:ext cx="5391150" cy="46166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76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1650" y="1354138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8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572000" y="6553200"/>
            <a:ext cx="457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3199EB-C402-4BBA-862C-4842857A58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8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1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63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67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theme" Target="../theme/theme2.xml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" y="1354138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153988"/>
            <a:ext cx="8775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7" name="Picture 5" descr="ORNL_leaf whit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52400" y="6507163"/>
            <a:ext cx="32781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Managed by UT-Battelle</a:t>
            </a:r>
            <a:b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</a:b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for the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01300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35000"/>
        </a:spcBef>
        <a:spcAft>
          <a:spcPct val="0"/>
        </a:spcAft>
        <a:buClr>
          <a:srgbClr val="01673E"/>
        </a:buClr>
        <a:buFont typeface="Arial" charset="0"/>
        <a:buChar char="–"/>
        <a:defRPr sz="2400" b="1">
          <a:solidFill>
            <a:srgbClr val="000000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000" b="1">
          <a:solidFill>
            <a:srgbClr val="000000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Arial" charset="0"/>
        <a:buChar char="–"/>
        <a:defRPr b="1">
          <a:solidFill>
            <a:srgbClr val="000000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19592" y="6464284"/>
            <a:ext cx="2398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http://energy.ornl.gov/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6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" y="1354138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153988"/>
            <a:ext cx="8775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7" name="Picture 5" descr="ORNL_leaf white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sp>
        <p:nvSpPr>
          <p:cNvPr id="3078" name="Rectangle 6"/>
          <p:cNvSpPr>
            <a:spLocks noChangeArrowheads="1"/>
          </p:cNvSpPr>
          <p:nvPr userDrawn="1"/>
        </p:nvSpPr>
        <p:spPr bwMode="auto">
          <a:xfrm>
            <a:off x="152400" y="6507163"/>
            <a:ext cx="32781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Managed by UT-Battelle</a:t>
            </a:r>
            <a:b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</a:br>
            <a:r>
              <a:rPr lang="en-US" sz="900">
                <a:solidFill>
                  <a:srgbClr val="01673E"/>
                </a:solidFill>
                <a:latin typeface="Times New Roman" pitchFamily="18" charset="0"/>
                <a:ea typeface="ＭＳ Ｐゴシック" pitchFamily="1" charset="-128"/>
                <a:cs typeface="Times New Roman" pitchFamily="18" charset="0"/>
              </a:rPr>
              <a:t>for the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152560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73E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35000"/>
        </a:spcBef>
        <a:spcAft>
          <a:spcPct val="0"/>
        </a:spcAft>
        <a:buClr>
          <a:srgbClr val="01673E"/>
        </a:buClr>
        <a:buFont typeface="Arial" charset="0"/>
        <a:buChar char="–"/>
        <a:defRPr sz="2400" b="1">
          <a:solidFill>
            <a:srgbClr val="000000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sz="2000" b="1">
          <a:solidFill>
            <a:srgbClr val="000000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Arial" charset="0"/>
        <a:buChar char="–"/>
        <a:defRPr b="1">
          <a:solidFill>
            <a:srgbClr val="000000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4" Type="http://schemas.openxmlformats.org/officeDocument/2006/relationships/video" Target="../media/media5.mov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energy.ornl.gov/BatML/downloads/batterymicro/mesh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energy.ornl.gov/BatML/downloads/batterymicro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energy.ornl.gov/BatML/downloads/batterymicro/workflo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8705"/>
          </a:xfrm>
        </p:spPr>
        <p:txBody>
          <a:bodyPr/>
          <a:lstStyle/>
          <a:p>
            <a:r>
              <a:rPr lang="en-US" dirty="0" smtClean="0"/>
              <a:t>Recent Experimental Characterization of Li-Ion Electrode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009303"/>
          </a:xfrm>
        </p:spPr>
        <p:txBody>
          <a:bodyPr/>
          <a:lstStyle/>
          <a:p>
            <a:r>
              <a:rPr lang="en-US" dirty="0" smtClean="0"/>
              <a:t>Data from:</a:t>
            </a:r>
          </a:p>
          <a:p>
            <a:pPr lvl="1"/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/>
              <a:t>Ebner</a:t>
            </a:r>
            <a:r>
              <a:rPr lang="en-US" dirty="0"/>
              <a:t>, F. </a:t>
            </a:r>
            <a:r>
              <a:rPr lang="en-US" dirty="0" err="1"/>
              <a:t>Geldmacher</a:t>
            </a:r>
            <a:r>
              <a:rPr lang="en-US" dirty="0"/>
              <a:t>, F. </a:t>
            </a:r>
            <a:r>
              <a:rPr lang="en-US" dirty="0" err="1"/>
              <a:t>Marone</a:t>
            </a:r>
            <a:r>
              <a:rPr lang="en-US" dirty="0"/>
              <a:t>, M. </a:t>
            </a:r>
            <a:r>
              <a:rPr lang="en-US" dirty="0" err="1"/>
              <a:t>Stampanoni</a:t>
            </a:r>
            <a:r>
              <a:rPr lang="en-US" dirty="0"/>
              <a:t>, and V. Wood, "X-Ray Tomography of Porous, Transition Metal Oxide Based Lithium Ion Battery Electrodes," </a:t>
            </a:r>
            <a:r>
              <a:rPr lang="en-US" i="1" dirty="0"/>
              <a:t>Advanced Energy Materials, </a:t>
            </a:r>
            <a:r>
              <a:rPr lang="en-US" dirty="0"/>
              <a:t>vol. 3, pp. 845-850, </a:t>
            </a:r>
            <a:r>
              <a:rPr lang="en-US" dirty="0" smtClean="0"/>
              <a:t>2013</a:t>
            </a:r>
            <a:r>
              <a:rPr lang="en-US" dirty="0"/>
              <a:t>.</a:t>
            </a:r>
          </a:p>
          <a:p>
            <a:r>
              <a:rPr lang="en-US" dirty="0" smtClean="0"/>
              <a:t>Li Ni</a:t>
            </a:r>
            <a:r>
              <a:rPr lang="en-US" baseline="-25000" dirty="0" smtClean="0"/>
              <a:t>1/3</a:t>
            </a:r>
            <a:r>
              <a:rPr lang="en-US" dirty="0" smtClean="0"/>
              <a:t>Mn</a:t>
            </a:r>
            <a:r>
              <a:rPr lang="en-US" baseline="-25000" dirty="0" smtClean="0"/>
              <a:t>1/3</a:t>
            </a:r>
            <a:r>
              <a:rPr lang="en-US" dirty="0" smtClean="0"/>
              <a:t>Co</a:t>
            </a:r>
            <a:r>
              <a:rPr lang="en-US" baseline="-25000" dirty="0" smtClean="0"/>
              <a:t>1/3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(NMC)-based cathodes</a:t>
            </a:r>
          </a:p>
          <a:p>
            <a:r>
              <a:rPr lang="en-US" dirty="0" smtClean="0"/>
              <a:t>Varying weight percent of carbon black and binder (2–5 </a:t>
            </a:r>
            <a:r>
              <a:rPr lang="en-US" dirty="0" err="1" smtClean="0"/>
              <a:t>wt</a:t>
            </a:r>
            <a:r>
              <a:rPr lang="en-US" dirty="0" smtClean="0"/>
              <a:t>%)</a:t>
            </a:r>
          </a:p>
          <a:p>
            <a:r>
              <a:rPr lang="en-US" dirty="0" smtClean="0"/>
              <a:t>Applied pressures (0-2000 bar)</a:t>
            </a:r>
          </a:p>
        </p:txBody>
      </p:sp>
    </p:spTree>
    <p:extLst>
      <p:ext uri="{BB962C8B-B14F-4D97-AF65-F5344CB8AC3E}">
        <p14:creationId xmlns:p14="http://schemas.microsoft.com/office/powerpoint/2010/main" val="35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Spherical </a:t>
            </a:r>
            <a:r>
              <a:rPr lang="en-US" dirty="0" err="1" smtClean="0"/>
              <a:t>vs</a:t>
            </a:r>
            <a:r>
              <a:rPr lang="en-US" dirty="0" smtClean="0"/>
              <a:t> Polygonal Particle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87313"/>
          </a:xfrm>
        </p:spPr>
        <p:txBody>
          <a:bodyPr/>
          <a:lstStyle/>
          <a:p>
            <a:r>
              <a:rPr lang="en-US" dirty="0" smtClean="0"/>
              <a:t>Spherical</a:t>
            </a:r>
            <a:endParaRPr lang="en-US" dirty="0"/>
          </a:p>
        </p:txBody>
      </p:sp>
      <p:pic>
        <p:nvPicPr>
          <p:cNvPr id="5" name="Picture 4" descr="NMC_90wt_0bar_sphere.003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0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Spherical </a:t>
            </a:r>
            <a:r>
              <a:rPr lang="en-US" dirty="0" err="1" smtClean="0"/>
              <a:t>vs</a:t>
            </a:r>
            <a:r>
              <a:rPr lang="en-US" dirty="0" smtClean="0"/>
              <a:t> Polygonal Particle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87313"/>
          </a:xfrm>
        </p:spPr>
        <p:txBody>
          <a:bodyPr/>
          <a:lstStyle/>
          <a:p>
            <a:r>
              <a:rPr lang="en-US" dirty="0" smtClean="0"/>
              <a:t>Spherical</a:t>
            </a:r>
            <a:endParaRPr lang="en-US" dirty="0"/>
          </a:p>
        </p:txBody>
      </p:sp>
      <p:pic>
        <p:nvPicPr>
          <p:cNvPr id="4" name="Picture 3" descr="NMC_90wt_0bar_sphere.001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" y="1219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Spherical </a:t>
            </a:r>
            <a:r>
              <a:rPr lang="en-US" dirty="0" err="1" smtClean="0"/>
              <a:t>vs</a:t>
            </a:r>
            <a:r>
              <a:rPr lang="en-US" dirty="0" smtClean="0"/>
              <a:t> Polygonal Particle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87313"/>
          </a:xfrm>
        </p:spPr>
        <p:txBody>
          <a:bodyPr/>
          <a:lstStyle/>
          <a:p>
            <a:r>
              <a:rPr lang="en-US" dirty="0" smtClean="0"/>
              <a:t>Polygonal</a:t>
            </a:r>
            <a:endParaRPr lang="en-US" dirty="0"/>
          </a:p>
        </p:txBody>
      </p:sp>
      <p:pic>
        <p:nvPicPr>
          <p:cNvPr id="6" name="Picture 5" descr="NMC_90wt_0bar_poly.003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5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Spherical </a:t>
            </a:r>
            <a:r>
              <a:rPr lang="en-US" dirty="0" err="1" smtClean="0"/>
              <a:t>vs</a:t>
            </a:r>
            <a:r>
              <a:rPr lang="en-US" dirty="0" smtClean="0"/>
              <a:t> Polygonal Particle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87313"/>
          </a:xfrm>
        </p:spPr>
        <p:txBody>
          <a:bodyPr/>
          <a:lstStyle/>
          <a:p>
            <a:r>
              <a:rPr lang="en-US" dirty="0" smtClean="0"/>
              <a:t>Polygonal</a:t>
            </a:r>
            <a:endParaRPr lang="en-US" dirty="0"/>
          </a:p>
        </p:txBody>
      </p:sp>
      <p:pic>
        <p:nvPicPr>
          <p:cNvPr id="5" name="Picture 4" descr="NMC_90wt_0bar_poly.001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2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Effect of Calendaring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051" y="838200"/>
            <a:ext cx="8229600" cy="1273132"/>
          </a:xfrm>
        </p:spPr>
        <p:txBody>
          <a:bodyPr>
            <a:normAutofit/>
          </a:bodyPr>
          <a:lstStyle/>
          <a:p>
            <a:r>
              <a:rPr lang="en-US" dirty="0" smtClean="0"/>
              <a:t>Particle scans show more smaller particles at after application of high pressures</a:t>
            </a:r>
            <a:endParaRPr lang="en-US" dirty="0"/>
          </a:p>
        </p:txBody>
      </p:sp>
      <p:pic>
        <p:nvPicPr>
          <p:cNvPr id="5" name="Picture 4" descr="NMC_90wt_0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6" y="1548329"/>
            <a:ext cx="3811059" cy="2823359"/>
          </a:xfrm>
          <a:prstGeom prst="rect">
            <a:avLst/>
          </a:prstGeom>
        </p:spPr>
      </p:pic>
      <p:pic>
        <p:nvPicPr>
          <p:cNvPr id="6" name="Picture 5" descr="NMC_90wt_2000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90" y="1548329"/>
            <a:ext cx="3811059" cy="2823359"/>
          </a:xfrm>
          <a:prstGeom prst="rect">
            <a:avLst/>
          </a:prstGeom>
        </p:spPr>
      </p:pic>
      <p:pic>
        <p:nvPicPr>
          <p:cNvPr id="4" name="Picture 3" descr="NMC_96wt_0b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6" y="3698608"/>
            <a:ext cx="3811059" cy="2823359"/>
          </a:xfrm>
          <a:prstGeom prst="rect">
            <a:avLst/>
          </a:prstGeom>
        </p:spPr>
      </p:pic>
      <p:pic>
        <p:nvPicPr>
          <p:cNvPr id="8" name="Picture 7" descr="NMC_96wt_2000ba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51" y="3729841"/>
            <a:ext cx="3811059" cy="2823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6067" y="3737247"/>
            <a:ext cx="66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bar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48008" y="373724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 bar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361845" y="1954305"/>
            <a:ext cx="31231" cy="4278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46637" y="6042568"/>
            <a:ext cx="188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Ebner</a:t>
            </a:r>
            <a:r>
              <a:rPr lang="en-US" dirty="0"/>
              <a:t>, et al, 2013.</a:t>
            </a:r>
          </a:p>
        </p:txBody>
      </p:sp>
    </p:spTree>
    <p:extLst>
      <p:ext uri="{BB962C8B-B14F-4D97-AF65-F5344CB8AC3E}">
        <p14:creationId xmlns:p14="http://schemas.microsoft.com/office/powerpoint/2010/main" val="20798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5560" y="1310996"/>
            <a:ext cx="1667164" cy="6165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2000 bar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146637" y="6183868"/>
            <a:ext cx="188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Ebner</a:t>
            </a:r>
            <a:r>
              <a:rPr lang="en-US" dirty="0"/>
              <a:t>, et al, 2013.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13234" y="1290151"/>
            <a:ext cx="1667164" cy="616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0 bar</a:t>
            </a:r>
            <a:endParaRPr lang="en-US" sz="2400" dirty="0"/>
          </a:p>
        </p:txBody>
      </p:sp>
      <p:pic>
        <p:nvPicPr>
          <p:cNvPr id="4" name="Picture 3" descr="NMC_90wt_0bar_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" y="1906678"/>
            <a:ext cx="4247811" cy="4247811"/>
          </a:xfrm>
          <a:prstGeom prst="rect">
            <a:avLst/>
          </a:prstGeom>
        </p:spPr>
      </p:pic>
      <p:pic>
        <p:nvPicPr>
          <p:cNvPr id="8" name="Picture 7" descr="NMC_90wt_2000bar_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87" y="1906678"/>
            <a:ext cx="4247811" cy="42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Distributions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" y="2590800"/>
            <a:ext cx="8977753" cy="3352800"/>
            <a:chOff x="80819" y="2378363"/>
            <a:chExt cx="8977753" cy="3352800"/>
          </a:xfrm>
        </p:grpSpPr>
        <p:pic>
          <p:nvPicPr>
            <p:cNvPr id="4" name="Picture 3" descr="g90w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9" y="2378363"/>
              <a:ext cx="4470400" cy="3352800"/>
            </a:xfrm>
            <a:prstGeom prst="rect">
              <a:avLst/>
            </a:prstGeom>
          </p:spPr>
        </p:pic>
        <p:pic>
          <p:nvPicPr>
            <p:cNvPr id="5" name="Picture 4" descr="g92w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172" y="2378363"/>
              <a:ext cx="4470400" cy="33528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44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Particle size distributions show evidence of fracture</a:t>
            </a:r>
          </a:p>
          <a:p>
            <a:r>
              <a:rPr lang="en-US" sz="2800" dirty="0" smtClean="0"/>
              <a:t>Distribution shifts to the smaller sizes with increasing pressure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146637" y="6019800"/>
            <a:ext cx="188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Ebner</a:t>
            </a:r>
            <a:r>
              <a:rPr lang="en-US" dirty="0"/>
              <a:t>, et al, 2013.</a:t>
            </a:r>
          </a:p>
        </p:txBody>
      </p:sp>
    </p:spTree>
    <p:extLst>
      <p:ext uri="{BB962C8B-B14F-4D97-AF65-F5344CB8AC3E}">
        <p14:creationId xmlns:p14="http://schemas.microsoft.com/office/powerpoint/2010/main" val="286977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Model for Particle 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Particles modeled as elastic spheres</a:t>
            </a:r>
            <a:endParaRPr lang="en-US" dirty="0"/>
          </a:p>
        </p:txBody>
      </p:sp>
      <p:pic>
        <p:nvPicPr>
          <p:cNvPr id="4" name="compAnodeU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14" y="2443163"/>
            <a:ext cx="4493665" cy="3435240"/>
          </a:xfrm>
          <a:prstGeom prst="rect">
            <a:avLst/>
          </a:prstGeom>
        </p:spPr>
      </p:pic>
      <p:pic>
        <p:nvPicPr>
          <p:cNvPr id="5" name="compAnodeYZUs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167" y="2443162"/>
            <a:ext cx="4493667" cy="3435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6400800"/>
            <a:ext cx="28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</a:t>
            </a:r>
            <a:r>
              <a:rPr lang="en-US" dirty="0" err="1" smtClean="0"/>
              <a:t>Stershic</a:t>
            </a:r>
            <a:r>
              <a:rPr lang="en-US" dirty="0" smtClean="0"/>
              <a:t>, Duke 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6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Compressive Force in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cfor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153400" cy="60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838200"/>
            <a:ext cx="8566150" cy="5486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Developed process and programs for processing tomography data to generate FEM models for particle assemblies.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Model resolution can be prescribed.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Example mesh in INRIA mesh format at: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2"/>
              </a:rPr>
              <a:t>http://energy.ornl.gov/BatML/downloads/batterymicro/mesh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Other formats can be made available as needed.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We can modify the process further </a:t>
            </a:r>
            <a:r>
              <a:rPr lang="en-US" smtClean="0"/>
              <a:t>as required </a:t>
            </a:r>
            <a:r>
              <a:rPr lang="en-US" dirty="0" smtClean="0"/>
              <a:t>by the team.</a:t>
            </a:r>
          </a:p>
        </p:txBody>
      </p:sp>
    </p:spTree>
    <p:extLst>
      <p:ext uri="{BB962C8B-B14F-4D97-AF65-F5344CB8AC3E}">
        <p14:creationId xmlns:p14="http://schemas.microsoft.com/office/powerpoint/2010/main" val="345848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8705"/>
          </a:xfrm>
        </p:spPr>
        <p:txBody>
          <a:bodyPr/>
          <a:lstStyle/>
          <a:p>
            <a:r>
              <a:rPr lang="en-US" dirty="0" smtClean="0"/>
              <a:t>Mesh Generation for Cathode X-Ray Tomography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5888791"/>
          </a:xfrm>
        </p:spPr>
        <p:txBody>
          <a:bodyPr/>
          <a:lstStyle/>
          <a:p>
            <a:r>
              <a:rPr lang="en-US" dirty="0" smtClean="0"/>
              <a:t>X-Ray tomography of large volumes 700x700x70 microns</a:t>
            </a:r>
          </a:p>
          <a:p>
            <a:r>
              <a:rPr lang="en-US" dirty="0" smtClean="0"/>
              <a:t>Data can be used </a:t>
            </a:r>
            <a:r>
              <a:rPr lang="en-US" dirty="0"/>
              <a:t>for particle size distribution, location, shape, etc.</a:t>
            </a:r>
          </a:p>
          <a:p>
            <a:r>
              <a:rPr lang="en-US" dirty="0" smtClean="0"/>
              <a:t>The </a:t>
            </a:r>
            <a:r>
              <a:rPr lang="en-US" dirty="0"/>
              <a:t>data consists of sets </a:t>
            </a:r>
            <a:r>
              <a:rPr lang="en-US" dirty="0" smtClean="0"/>
              <a:t>of raw, processed and segmented images that give </a:t>
            </a:r>
            <a:r>
              <a:rPr lang="en-US" dirty="0" err="1" smtClean="0"/>
              <a:t>voxelized</a:t>
            </a:r>
            <a:r>
              <a:rPr lang="en-US" dirty="0" smtClean="0"/>
              <a:t> data.</a:t>
            </a:r>
          </a:p>
          <a:p>
            <a:r>
              <a:rPr lang="en-US" dirty="0" smtClean="0"/>
              <a:t>Data was used to develop different models and representations of battery microstructure.</a:t>
            </a:r>
          </a:p>
          <a:p>
            <a:r>
              <a:rPr lang="en-US" dirty="0" smtClean="0"/>
              <a:t>Results published in:</a:t>
            </a:r>
          </a:p>
          <a:p>
            <a:pPr lvl="1"/>
            <a:r>
              <a:rPr lang="en-US" dirty="0"/>
              <a:t>A. J. </a:t>
            </a:r>
            <a:r>
              <a:rPr lang="en-US" dirty="0" err="1"/>
              <a:t>Stershic</a:t>
            </a:r>
            <a:r>
              <a:rPr lang="en-US" dirty="0"/>
              <a:t>, S. Simunovic, and J. Nanda, "Modeling the evolution of lithium-ion particle contact distributions using a fabric tensor approach," </a:t>
            </a:r>
            <a:r>
              <a:rPr lang="en-US" i="1" dirty="0"/>
              <a:t>Journal of Power Sources, </a:t>
            </a:r>
            <a:r>
              <a:rPr lang="en-US" dirty="0"/>
              <a:t>vol. 297, pp. 540-550, </a:t>
            </a:r>
            <a:r>
              <a:rPr lang="en-US" dirty="0" smtClean="0"/>
              <a:t>2015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4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Basic Tomography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1621982"/>
          </a:xfrm>
        </p:spPr>
        <p:txBody>
          <a:bodyPr/>
          <a:lstStyle/>
          <a:p>
            <a:r>
              <a:rPr lang="en-US" dirty="0" smtClean="0"/>
              <a:t>Apply contrast to separate particles from the background</a:t>
            </a:r>
          </a:p>
          <a:p>
            <a:r>
              <a:rPr lang="en-US" dirty="0" smtClean="0"/>
              <a:t>Use watershed algorithm for separating particles</a:t>
            </a:r>
          </a:p>
          <a:p>
            <a:r>
              <a:rPr lang="en-US" dirty="0" smtClean="0"/>
              <a:t>Assign color ids to different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7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rastStack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0500"/>
            <a:ext cx="8509001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1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ocessedStack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0500"/>
            <a:ext cx="8382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MC_90wt_2000ba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5" y="76200"/>
            <a:ext cx="9144000" cy="6773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Full Segmented Scan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0599" y="609600"/>
            <a:ext cx="4343401" cy="118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Sequence of tomography sections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7407" y="6173501"/>
            <a:ext cx="222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Ebner</a:t>
            </a:r>
            <a:r>
              <a:rPr lang="en-US" dirty="0"/>
              <a:t>, et al, 2013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2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Available in ORNL </a:t>
            </a:r>
            <a:r>
              <a:rPr lang="en-US" dirty="0" err="1" smtClean="0"/>
              <a:t>Dropbox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487313"/>
          </a:xfrm>
        </p:spPr>
        <p:txBody>
          <a:bodyPr/>
          <a:lstStyle/>
          <a:p>
            <a:r>
              <a:rPr lang="en-US" dirty="0">
                <a:hlinkClick r:id="rId2"/>
              </a:rPr>
              <a:t>http://energy.ornl.gov/BatML/downloads/</a:t>
            </a:r>
            <a:r>
              <a:rPr lang="en-US" dirty="0" smtClean="0">
                <a:hlinkClick r:id="rId2"/>
              </a:rPr>
              <a:t>batterymicro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348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8705"/>
          </a:xfrm>
        </p:spPr>
        <p:txBody>
          <a:bodyPr/>
          <a:lstStyle/>
          <a:p>
            <a:r>
              <a:rPr lang="en-US" dirty="0" smtClean="0"/>
              <a:t>Data Processing for FEM Mesh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2397579"/>
          </a:xfrm>
        </p:spPr>
        <p:txBody>
          <a:bodyPr/>
          <a:lstStyle/>
          <a:p>
            <a:r>
              <a:rPr lang="en-US" dirty="0" smtClean="0"/>
              <a:t>Original data is in voxel form</a:t>
            </a:r>
          </a:p>
          <a:p>
            <a:r>
              <a:rPr lang="en-US" dirty="0" smtClean="0"/>
              <a:t>Pure voxel form has too high a resolution, stepwise boundaries, and inaccurate particle surface sizes</a:t>
            </a:r>
          </a:p>
          <a:p>
            <a:r>
              <a:rPr lang="en-US" dirty="0" smtClean="0"/>
              <a:t>The particles and the assembly need to be processed to generate feasible computational meshes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3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 smtClean="0"/>
              <a:t>Processing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229600" cy="27566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http://energy.ornl.gov/BatML/downloads/batterymicro/</a:t>
            </a:r>
            <a:r>
              <a:rPr lang="en-US" dirty="0" smtClean="0">
                <a:hlinkClick r:id="rId2"/>
              </a:rPr>
              <a:t>workflow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the surface of a particle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Shrink-wrap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Simplify the surface to needed 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Mesh the volume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267200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267200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26720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267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5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Transportation Program B">
  <a:themeElements>
    <a:clrScheme name="Transportation Program B 11">
      <a:dk1>
        <a:srgbClr val="000000"/>
      </a:dk1>
      <a:lt1>
        <a:srgbClr val="FFFFFF"/>
      </a:lt1>
      <a:dk2>
        <a:srgbClr val="01673E"/>
      </a:dk2>
      <a:lt2>
        <a:srgbClr val="333333"/>
      </a:lt2>
      <a:accent1>
        <a:srgbClr val="003D6C"/>
      </a:accent1>
      <a:accent2>
        <a:srgbClr val="267186"/>
      </a:accent2>
      <a:accent3>
        <a:srgbClr val="FFFFFF"/>
      </a:accent3>
      <a:accent4>
        <a:srgbClr val="000000"/>
      </a:accent4>
      <a:accent5>
        <a:srgbClr val="AAAFBA"/>
      </a:accent5>
      <a:accent6>
        <a:srgbClr val="216679"/>
      </a:accent6>
      <a:hlink>
        <a:srgbClr val="8D1357"/>
      </a:hlink>
      <a:folHlink>
        <a:srgbClr val="FFCC66"/>
      </a:folHlink>
    </a:clrScheme>
    <a:fontScheme name="Transportation Program B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nsportation Program B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10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8D0A56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C5AAB4"/>
        </a:accent5>
        <a:accent6>
          <a:srgbClr val="216679"/>
        </a:accent6>
        <a:hlink>
          <a:srgbClr val="FFCC66"/>
        </a:hlink>
        <a:folHlink>
          <a:srgbClr val="76A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11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003D6C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AAAFBA"/>
        </a:accent5>
        <a:accent6>
          <a:srgbClr val="216679"/>
        </a:accent6>
        <a:hlink>
          <a:srgbClr val="8D1357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ansportation Program B">
  <a:themeElements>
    <a:clrScheme name="Transportation Program B 11">
      <a:dk1>
        <a:srgbClr val="000000"/>
      </a:dk1>
      <a:lt1>
        <a:srgbClr val="FFFFFF"/>
      </a:lt1>
      <a:dk2>
        <a:srgbClr val="01673E"/>
      </a:dk2>
      <a:lt2>
        <a:srgbClr val="333333"/>
      </a:lt2>
      <a:accent1>
        <a:srgbClr val="003D6C"/>
      </a:accent1>
      <a:accent2>
        <a:srgbClr val="267186"/>
      </a:accent2>
      <a:accent3>
        <a:srgbClr val="FFFFFF"/>
      </a:accent3>
      <a:accent4>
        <a:srgbClr val="000000"/>
      </a:accent4>
      <a:accent5>
        <a:srgbClr val="AAAFBA"/>
      </a:accent5>
      <a:accent6>
        <a:srgbClr val="216679"/>
      </a:accent6>
      <a:hlink>
        <a:srgbClr val="8D1357"/>
      </a:hlink>
      <a:folHlink>
        <a:srgbClr val="FFCC66"/>
      </a:folHlink>
    </a:clrScheme>
    <a:fontScheme name="Transportation Program B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nsportation Program B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ortation Program B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10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8D0A56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C5AAB4"/>
        </a:accent5>
        <a:accent6>
          <a:srgbClr val="216679"/>
        </a:accent6>
        <a:hlink>
          <a:srgbClr val="FFCC66"/>
        </a:hlink>
        <a:folHlink>
          <a:srgbClr val="76A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ortation Program B 11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003D6C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AAAFBA"/>
        </a:accent5>
        <a:accent6>
          <a:srgbClr val="216679"/>
        </a:accent6>
        <a:hlink>
          <a:srgbClr val="8D1357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4725</TotalTime>
  <Words>524</Words>
  <Application>Microsoft Macintosh PowerPoint</Application>
  <PresentationFormat>On-screen Show (4:3)</PresentationFormat>
  <Paragraphs>64</Paragraphs>
  <Slides>19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2_Transportation Program B</vt:lpstr>
      <vt:lpstr>Default Theme</vt:lpstr>
      <vt:lpstr>Transportation Program B</vt:lpstr>
      <vt:lpstr>Recent Experimental Characterization of Li-Ion Electrode</vt:lpstr>
      <vt:lpstr>Mesh Generation for Cathode X-Ray Tomography</vt:lpstr>
      <vt:lpstr>Basic Tomography Processing</vt:lpstr>
      <vt:lpstr>PowerPoint Presentation</vt:lpstr>
      <vt:lpstr>PowerPoint Presentation</vt:lpstr>
      <vt:lpstr>Full Segmented Scan</vt:lpstr>
      <vt:lpstr>Data Available in ORNL Dropbox</vt:lpstr>
      <vt:lpstr>Data Processing for FEM Mesh Development</vt:lpstr>
      <vt:lpstr>Processing steps</vt:lpstr>
      <vt:lpstr>Spherical vs Polygonal Particle Mesh</vt:lpstr>
      <vt:lpstr>Spherical vs Polygonal Particle Mesh</vt:lpstr>
      <vt:lpstr>Spherical vs Polygonal Particle Mesh</vt:lpstr>
      <vt:lpstr>Spherical vs Polygonal Particle Mesh</vt:lpstr>
      <vt:lpstr>Effect of Calendaring Pressure</vt:lpstr>
      <vt:lpstr>Effects of Pressure</vt:lpstr>
      <vt:lpstr>Particle Distributions</vt:lpstr>
      <vt:lpstr>Model for Particle Compression</vt:lpstr>
      <vt:lpstr>Compressive Force in Particles</vt:lpstr>
      <vt:lpstr>Summary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acs_2014</dc:title>
  <dc:creator>Sreekanth Pannala</dc:creator>
  <cp:lastModifiedBy>Srdjan Simunovic</cp:lastModifiedBy>
  <cp:revision>132</cp:revision>
  <cp:lastPrinted>2013-03-28T18:29:15Z</cp:lastPrinted>
  <dcterms:created xsi:type="dcterms:W3CDTF">2013-03-27T15:15:54Z</dcterms:created>
  <dcterms:modified xsi:type="dcterms:W3CDTF">2016-03-02T23:33:05Z</dcterms:modified>
</cp:coreProperties>
</file>