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Lst>
  <p:notesMasterIdLst>
    <p:notesMasterId r:id="rId23"/>
  </p:notesMasterIdLst>
  <p:handoutMasterIdLst>
    <p:handoutMasterId r:id="rId24"/>
  </p:handoutMasterIdLst>
  <p:sldIdLst>
    <p:sldId id="257" r:id="rId2"/>
    <p:sldId id="261" r:id="rId3"/>
    <p:sldId id="262" r:id="rId4"/>
    <p:sldId id="265" r:id="rId5"/>
    <p:sldId id="263" r:id="rId6"/>
    <p:sldId id="267" r:id="rId7"/>
    <p:sldId id="266" r:id="rId8"/>
    <p:sldId id="293" r:id="rId9"/>
    <p:sldId id="286" r:id="rId10"/>
    <p:sldId id="272" r:id="rId11"/>
    <p:sldId id="291" r:id="rId12"/>
    <p:sldId id="292" r:id="rId13"/>
    <p:sldId id="288" r:id="rId14"/>
    <p:sldId id="275" r:id="rId15"/>
    <p:sldId id="276" r:id="rId16"/>
    <p:sldId id="289" r:id="rId17"/>
    <p:sldId id="279" r:id="rId18"/>
    <p:sldId id="290" r:id="rId19"/>
    <p:sldId id="281" r:id="rId20"/>
    <p:sldId id="280" r:id="rId21"/>
    <p:sldId id="27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750" autoAdjust="0"/>
  </p:normalViewPr>
  <p:slideViewPr>
    <p:cSldViewPr snapToGrid="0" snapToObjects="1">
      <p:cViewPr varScale="1">
        <p:scale>
          <a:sx n="81" d="100"/>
          <a:sy n="81" d="100"/>
        </p:scale>
        <p:origin x="-25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7104AD-FF85-5C47-AC52-AADDE196E8BB}" type="datetimeFigureOut">
              <a:rPr lang="en-US" smtClean="0"/>
              <a:pPr/>
              <a:t>9/21/11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8984A8-CA38-3F45-AE88-695B6A645FBB}" type="slidenum">
              <a:rPr lang="en-US" smtClean="0"/>
              <a:pPr/>
              <a:t>‹#›</a:t>
            </a:fld>
            <a:endParaRPr lang="en-US"/>
          </a:p>
        </p:txBody>
      </p:sp>
    </p:spTree>
    <p:extLst>
      <p:ext uri="{BB962C8B-B14F-4D97-AF65-F5344CB8AC3E}">
        <p14:creationId xmlns:p14="http://schemas.microsoft.com/office/powerpoint/2010/main" val="3144401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356EB-7DC3-4A49-AC24-FCC84D87802C}" type="datetimeFigureOut">
              <a:rPr lang="en-US" smtClean="0"/>
              <a:pPr/>
              <a:t>9/21/11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85D932-7DDC-734E-9F5E-8A07F6ADE7DE}" type="slidenum">
              <a:rPr lang="en-US" smtClean="0"/>
              <a:pPr/>
              <a:t>‹#›</a:t>
            </a:fld>
            <a:endParaRPr lang="en-US"/>
          </a:p>
        </p:txBody>
      </p:sp>
    </p:spTree>
    <p:extLst>
      <p:ext uri="{BB962C8B-B14F-4D97-AF65-F5344CB8AC3E}">
        <p14:creationId xmlns:p14="http://schemas.microsoft.com/office/powerpoint/2010/main" val="21113815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r>
              <a:rPr lang="en-US" dirty="0" smtClean="0">
                <a:latin typeface="Arial" pitchFamily="30" charset="0"/>
              </a:rPr>
              <a:t>Acknowledge support from the DOE Lightweight Materials</a:t>
            </a:r>
            <a:r>
              <a:rPr lang="en-US" baseline="0" dirty="0" smtClean="0">
                <a:latin typeface="Arial" pitchFamily="30" charset="0"/>
              </a:rPr>
              <a:t> Program</a:t>
            </a:r>
          </a:p>
          <a:p>
            <a:pPr eaLnBrk="1" hangingPunct="1"/>
            <a:r>
              <a:rPr lang="en-US" baseline="0" dirty="0" smtClean="0">
                <a:latin typeface="Arial" pitchFamily="30" charset="0"/>
              </a:rPr>
              <a:t>Colleagues: Don, Mike, </a:t>
            </a:r>
            <a:r>
              <a:rPr lang="en-US" baseline="0" dirty="0" err="1" smtClean="0">
                <a:latin typeface="Arial" pitchFamily="30" charset="0"/>
              </a:rPr>
              <a:t>Hanbing</a:t>
            </a:r>
            <a:r>
              <a:rPr lang="en-US" baseline="0" dirty="0" smtClean="0">
                <a:latin typeface="Arial" pitchFamily="30" charset="0"/>
              </a:rPr>
              <a:t>, Srdjan, students,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Srdjan’s</a:t>
            </a:r>
            <a:r>
              <a:rPr lang="en-US" dirty="0" smtClean="0"/>
              <a:t> notes:</a:t>
            </a:r>
          </a:p>
          <a:p>
            <a:r>
              <a:rPr lang="en-US" dirty="0" smtClean="0"/>
              <a:t>Explain</a:t>
            </a:r>
            <a:r>
              <a:rPr lang="en-US" baseline="0" dirty="0" smtClean="0"/>
              <a:t> again why we are stopping at high rates. We need to be able to characterize void nucleation, growth, etc. at different rates.</a:t>
            </a:r>
          </a:p>
          <a:p>
            <a:r>
              <a:rPr lang="en-US" baseline="0" dirty="0" smtClean="0"/>
              <a:t>Two initial approaches had problems, describe them shortly.</a:t>
            </a:r>
          </a:p>
          <a:p>
            <a:r>
              <a:rPr lang="en-US" baseline="0" dirty="0" smtClean="0"/>
              <a:t>We then stepped back, totally rethink the approach and came with fundamentally new approach.</a:t>
            </a:r>
          </a:p>
          <a:p>
            <a:r>
              <a:rPr lang="en-US" baseline="0" dirty="0" smtClean="0"/>
              <a:t>Explain how we get multiple data from the same test.</a:t>
            </a:r>
          </a:p>
          <a:p>
            <a:r>
              <a:rPr lang="en-US" dirty="0" smtClean="0"/>
              <a:t>Patent application.</a:t>
            </a:r>
            <a:endParaRPr lang="en-US" smtClean="0"/>
          </a:p>
          <a:p>
            <a:endParaRPr lang="en-US" dirty="0"/>
          </a:p>
        </p:txBody>
      </p:sp>
      <p:sp>
        <p:nvSpPr>
          <p:cNvPr id="4" name="Slide Number Placeholder 3"/>
          <p:cNvSpPr>
            <a:spLocks noGrp="1"/>
          </p:cNvSpPr>
          <p:nvPr>
            <p:ph type="sldNum" sz="quarter" idx="10"/>
          </p:nvPr>
        </p:nvSpPr>
        <p:spPr/>
        <p:txBody>
          <a:bodyPr/>
          <a:lstStyle/>
          <a:p>
            <a:fld id="{7985D932-7DDC-734E-9F5E-8A07F6ADE7DE}"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Srdjan’s</a:t>
            </a:r>
            <a:r>
              <a:rPr lang="en-US" dirty="0" smtClean="0"/>
              <a:t> notes:</a:t>
            </a:r>
          </a:p>
          <a:p>
            <a:r>
              <a:rPr lang="en-US" dirty="0" smtClean="0"/>
              <a:t>Describe</a:t>
            </a:r>
            <a:r>
              <a:rPr lang="en-US" baseline="0" dirty="0" smtClean="0"/>
              <a:t> success. Linear strain </a:t>
            </a:r>
            <a:r>
              <a:rPr lang="en-US" baseline="0" dirty="0" err="1" smtClean="0"/>
              <a:t>vs</a:t>
            </a:r>
            <a:r>
              <a:rPr lang="en-US" baseline="0" dirty="0" smtClean="0"/>
              <a:t> time gives constant strain rate. </a:t>
            </a:r>
          </a:p>
        </p:txBody>
      </p:sp>
      <p:sp>
        <p:nvSpPr>
          <p:cNvPr id="4" name="Slide Number Placeholder 3"/>
          <p:cNvSpPr>
            <a:spLocks noGrp="1"/>
          </p:cNvSpPr>
          <p:nvPr>
            <p:ph type="sldNum" sz="quarter" idx="10"/>
          </p:nvPr>
        </p:nvSpPr>
        <p:spPr/>
        <p:txBody>
          <a:bodyPr/>
          <a:lstStyle/>
          <a:p>
            <a:fld id="{7985D932-7DDC-734E-9F5E-8A07F6ADE7DE}"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Srdjan’s</a:t>
            </a:r>
            <a:r>
              <a:rPr lang="en-US" dirty="0" smtClean="0"/>
              <a:t> notes:</a:t>
            </a:r>
          </a:p>
          <a:p>
            <a:r>
              <a:rPr lang="en-US" dirty="0" smtClean="0"/>
              <a:t>Non-uniform distribution across thickness.</a:t>
            </a:r>
          </a:p>
          <a:p>
            <a:r>
              <a:rPr lang="en-US" dirty="0" smtClean="0"/>
              <a:t>We use mostly optical microscopy</a:t>
            </a:r>
            <a:r>
              <a:rPr lang="en-US" baseline="0" dirty="0" smtClean="0"/>
              <a:t> because the length scale is relevant </a:t>
            </a:r>
            <a:r>
              <a:rPr lang="en-US" baseline="0" dirty="0" smtClean="0"/>
              <a:t>to </a:t>
            </a:r>
            <a:r>
              <a:rPr lang="en-US" baseline="0" dirty="0" smtClean="0"/>
              <a:t>mechanical response due to void sizes (as well as nucleation, growth, </a:t>
            </a:r>
            <a:r>
              <a:rPr lang="en-US" baseline="0" dirty="0" err="1" smtClean="0"/>
              <a:t>etc</a:t>
            </a:r>
            <a:r>
              <a:rPr lang="en-US" baseline="0" dirty="0" smtClean="0"/>
              <a:t>). No money for other resolutions relevant to AZ31.</a:t>
            </a:r>
            <a:endParaRPr lang="en-US" baseline="0" dirty="0" smtClean="0"/>
          </a:p>
          <a:p>
            <a:r>
              <a:rPr lang="en-US" baseline="0" dirty="0" smtClean="0"/>
              <a:t>We use NIH-developed program </a:t>
            </a:r>
            <a:r>
              <a:rPr lang="en-US" baseline="0" dirty="0" err="1" smtClean="0"/>
              <a:t>ImageJ</a:t>
            </a:r>
            <a:r>
              <a:rPr lang="en-US" baseline="0" dirty="0" smtClean="0"/>
              <a:t> for processing micrographs, and write programs/scripts in </a:t>
            </a:r>
            <a:r>
              <a:rPr lang="en-US" baseline="0" dirty="0" err="1" smtClean="0"/>
              <a:t>imageJ</a:t>
            </a:r>
            <a:r>
              <a:rPr lang="en-US" baseline="0" dirty="0" smtClean="0"/>
              <a:t> to process images to get void size distribution, void orientation distribution, correlations, etc.</a:t>
            </a:r>
          </a:p>
          <a:p>
            <a:r>
              <a:rPr lang="en-US" baseline="0" dirty="0" smtClean="0"/>
              <a:t>The data is used to understand material behavior and develop parameters for constitutive models (</a:t>
            </a:r>
            <a:r>
              <a:rPr lang="en-US" baseline="0" dirty="0" err="1" smtClean="0"/>
              <a:t>e.g</a:t>
            </a:r>
            <a:r>
              <a:rPr lang="en-US" baseline="0" dirty="0" smtClean="0"/>
              <a:t> </a:t>
            </a:r>
            <a:r>
              <a:rPr lang="en-US" baseline="0" dirty="0" err="1" smtClean="0"/>
              <a:t>Gurson</a:t>
            </a:r>
            <a:r>
              <a:rPr lang="en-US" baseline="0" dirty="0" smtClean="0"/>
              <a:t>-type models for plastic deformation of solids with voids).</a:t>
            </a:r>
          </a:p>
          <a:p>
            <a:endParaRPr lang="en-US" dirty="0" smtClean="0"/>
          </a:p>
        </p:txBody>
      </p:sp>
      <p:sp>
        <p:nvSpPr>
          <p:cNvPr id="4" name="Slide Number Placeholder 3"/>
          <p:cNvSpPr>
            <a:spLocks noGrp="1"/>
          </p:cNvSpPr>
          <p:nvPr>
            <p:ph type="sldNum" sz="quarter" idx="10"/>
          </p:nvPr>
        </p:nvSpPr>
        <p:spPr/>
        <p:txBody>
          <a:bodyPr/>
          <a:lstStyle/>
          <a:p>
            <a:fld id="{7985D932-7DDC-734E-9F5E-8A07F6ADE7DE}"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Srdjan’s</a:t>
            </a:r>
            <a:r>
              <a:rPr lang="en-US" dirty="0" smtClean="0"/>
              <a:t> notes:</a:t>
            </a:r>
          </a:p>
          <a:p>
            <a:r>
              <a:rPr lang="en-US" dirty="0" smtClean="0"/>
              <a:t>Voids</a:t>
            </a:r>
            <a:r>
              <a:rPr lang="en-US" baseline="0" dirty="0" smtClean="0"/>
              <a:t> nucleate and grow differently for under different strain rates! Very important for crash design.</a:t>
            </a:r>
          </a:p>
          <a:p>
            <a:r>
              <a:rPr lang="en-US" baseline="0" dirty="0" smtClean="0"/>
              <a:t>We also need to develop new constitutive and fracture models with this feature (future work).</a:t>
            </a:r>
            <a:endParaRPr lang="en-US" dirty="0"/>
          </a:p>
        </p:txBody>
      </p:sp>
      <p:sp>
        <p:nvSpPr>
          <p:cNvPr id="4" name="Slide Number Placeholder 3"/>
          <p:cNvSpPr>
            <a:spLocks noGrp="1"/>
          </p:cNvSpPr>
          <p:nvPr>
            <p:ph type="sldNum" sz="quarter" idx="10"/>
          </p:nvPr>
        </p:nvSpPr>
        <p:spPr/>
        <p:txBody>
          <a:bodyPr/>
          <a:lstStyle/>
          <a:p>
            <a:fld id="{7985D932-7DDC-734E-9F5E-8A07F6ADE7DE}"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r>
              <a:rPr lang="en-US" dirty="0" err="1" smtClean="0">
                <a:latin typeface="Arial" pitchFamily="30" charset="0"/>
              </a:rPr>
              <a:t>Srdjan’s</a:t>
            </a:r>
            <a:r>
              <a:rPr lang="en-US" dirty="0" smtClean="0">
                <a:latin typeface="Arial" pitchFamily="30" charset="0"/>
              </a:rPr>
              <a:t> notes:</a:t>
            </a:r>
          </a:p>
          <a:p>
            <a:pPr eaLnBrk="1" hangingPunct="1"/>
            <a:r>
              <a:rPr lang="en-US" dirty="0" smtClean="0">
                <a:latin typeface="Arial" pitchFamily="30" charset="0"/>
              </a:rPr>
              <a:t>The most effective and the fastest distribution</a:t>
            </a:r>
            <a:r>
              <a:rPr lang="en-US" baseline="0" dirty="0" smtClean="0">
                <a:latin typeface="Arial" pitchFamily="30" charset="0"/>
              </a:rPr>
              <a:t> of results is over www. A lot of traffic, by commercial companies like Boeing, car companies, government agencies DOT, universities. Permanent entry in crash simulation newsletters such as </a:t>
            </a:r>
            <a:r>
              <a:rPr lang="en-US" baseline="0" dirty="0" err="1" smtClean="0">
                <a:latin typeface="Arial" pitchFamily="30" charset="0"/>
              </a:rPr>
              <a:t>ls-dyna</a:t>
            </a:r>
            <a:r>
              <a:rPr lang="en-US" baseline="0" dirty="0" smtClean="0">
                <a:latin typeface="Arial" pitchFamily="30" charset="0"/>
              </a:rPr>
              <a:t> newsletter FEA Information.</a:t>
            </a:r>
          </a:p>
          <a:p>
            <a:pPr eaLnBrk="1" hangingPunct="1"/>
            <a:endParaRPr lang="en-US" baseline="0" dirty="0" smtClean="0">
              <a:latin typeface="Arial" pitchFamily="30"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r>
              <a:rPr lang="en-US" dirty="0" err="1" smtClean="0">
                <a:latin typeface="Arial" pitchFamily="30" charset="0"/>
              </a:rPr>
              <a:t>Srdjan’s</a:t>
            </a:r>
            <a:r>
              <a:rPr lang="en-US" dirty="0" smtClean="0">
                <a:latin typeface="Arial" pitchFamily="30" charset="0"/>
              </a:rPr>
              <a:t> </a:t>
            </a:r>
            <a:r>
              <a:rPr lang="en-US" dirty="0" smtClean="0">
                <a:latin typeface="Arial" pitchFamily="30" charset="0"/>
              </a:rPr>
              <a:t>note:</a:t>
            </a:r>
          </a:p>
          <a:p>
            <a:pPr eaLnBrk="1" hangingPunct="1"/>
            <a:r>
              <a:rPr lang="en-US" dirty="0" smtClean="0">
                <a:latin typeface="Arial" pitchFamily="30" charset="0"/>
              </a:rPr>
              <a:t>We are developing enabling</a:t>
            </a:r>
            <a:r>
              <a:rPr lang="en-US" baseline="0" dirty="0" smtClean="0">
                <a:latin typeface="Arial" pitchFamily="30" charset="0"/>
              </a:rPr>
              <a:t> </a:t>
            </a:r>
            <a:r>
              <a:rPr lang="en-US" dirty="0" smtClean="0">
                <a:latin typeface="Arial" pitchFamily="30" charset="0"/>
              </a:rPr>
              <a:t>technology</a:t>
            </a:r>
            <a:r>
              <a:rPr lang="en-US" baseline="0" dirty="0" smtClean="0">
                <a:latin typeface="Arial" pitchFamily="30" charset="0"/>
              </a:rPr>
              <a:t>, testing procedures and material models that are necessary for introduction of lightweight materials into cars.</a:t>
            </a:r>
          </a:p>
          <a:p>
            <a:pPr eaLnBrk="1" hangingPunct="1"/>
            <a:r>
              <a:rPr lang="en-US" baseline="0" dirty="0" smtClean="0">
                <a:latin typeface="Arial" pitchFamily="30" charset="0"/>
              </a:rPr>
              <a:t>We are not doing standard experiments. Commercial testing labs are better equipped for that.</a:t>
            </a:r>
          </a:p>
          <a:p>
            <a:pPr eaLnBrk="1" hangingPunct="1"/>
            <a:r>
              <a:rPr lang="en-US" baseline="0" dirty="0" smtClean="0">
                <a:latin typeface="Arial" pitchFamily="30" charset="0"/>
              </a:rPr>
              <a:t>Most of the work that we do requires multi-disciplinary expertise and custom equipment development that it is not readily available outside national labs.</a:t>
            </a:r>
          </a:p>
          <a:p>
            <a:pPr eaLnBrk="1" hangingPunct="1"/>
            <a:r>
              <a:rPr lang="en-US" baseline="0" dirty="0" smtClean="0">
                <a:latin typeface="Arial" pitchFamily="30" charset="0"/>
              </a:rPr>
              <a:t>Great results, unique capability for interrupting loading at high rates. Mention different void growth for different strain rates.</a:t>
            </a:r>
          </a:p>
          <a:p>
            <a:pPr eaLnBrk="1" hangingPunct="1"/>
            <a:r>
              <a:rPr lang="en-US" baseline="0" dirty="0" smtClean="0">
                <a:latin typeface="Arial" pitchFamily="30" charset="0"/>
              </a:rPr>
              <a:t>The developed technology will allow us to gain better insight into Mg alloys, enable their use in cars, reduce weight and reduce demand for oil.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eaLnBrk="1" hangingPunct="1"/>
            <a:endParaRPr lang="en-US">
              <a:latin typeface="Arial" pitchFamily="30"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85D932-7DDC-734E-9F5E-8A07F6ADE7DE}" type="slidenum">
              <a:rPr lang="en-US" smtClean="0"/>
              <a:pPr/>
              <a:t>21</a:t>
            </a:fld>
            <a:endParaRPr lang="en-US"/>
          </a:p>
        </p:txBody>
      </p:sp>
    </p:spTree>
    <p:extLst>
      <p:ext uri="{BB962C8B-B14F-4D97-AF65-F5344CB8AC3E}">
        <p14:creationId xmlns:p14="http://schemas.microsoft.com/office/powerpoint/2010/main" val="3847632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85D932-7DDC-734E-9F5E-8A07F6ADE7DE}"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Srdjan’s</a:t>
            </a:r>
            <a:r>
              <a:rPr lang="en-US" dirty="0" smtClean="0"/>
              <a:t> comments: Links to the previous</a:t>
            </a:r>
            <a:r>
              <a:rPr lang="en-US" baseline="0" dirty="0" smtClean="0"/>
              <a:t> slide. Barriers are from </a:t>
            </a:r>
            <a:r>
              <a:rPr lang="en-US" dirty="0" smtClean="0">
                <a:latin typeface="Arial" pitchFamily="30" charset="0"/>
              </a:rPr>
              <a:t>VT </a:t>
            </a:r>
            <a:r>
              <a:rPr lang="en-US" sz="1200" dirty="0" smtClean="0">
                <a:ea typeface="ＭＳ Ｐゴシック" pitchFamily="-110" charset="-128"/>
              </a:rPr>
              <a:t>Program Multi-Year Program Plan.</a:t>
            </a:r>
            <a:endParaRPr lang="en-US" dirty="0" smtClean="0"/>
          </a:p>
        </p:txBody>
      </p:sp>
      <p:sp>
        <p:nvSpPr>
          <p:cNvPr id="4" name="Slide Number Placeholder 3"/>
          <p:cNvSpPr>
            <a:spLocks noGrp="1"/>
          </p:cNvSpPr>
          <p:nvPr>
            <p:ph type="sldNum" sz="quarter" idx="10"/>
          </p:nvPr>
        </p:nvSpPr>
        <p:spPr/>
        <p:txBody>
          <a:bodyPr/>
          <a:lstStyle/>
          <a:p>
            <a:fld id="{7985D932-7DDC-734E-9F5E-8A07F6ADE7D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Srdjan’s</a:t>
            </a:r>
            <a:r>
              <a:rPr lang="en-US" dirty="0" smtClean="0"/>
              <a:t> comments:</a:t>
            </a:r>
          </a:p>
          <a:p>
            <a:endParaRPr lang="en-US" dirty="0" smtClean="0"/>
          </a:p>
          <a:p>
            <a:r>
              <a:rPr lang="en-US" dirty="0" smtClean="0"/>
              <a:t>Mg</a:t>
            </a:r>
            <a:r>
              <a:rPr lang="en-US" baseline="0" dirty="0" smtClean="0"/>
              <a:t> alloys deform drastically different than steels and Al alloys.</a:t>
            </a:r>
          </a:p>
          <a:p>
            <a:r>
              <a:rPr lang="en-US" baseline="0" dirty="0" smtClean="0"/>
              <a:t>For steels the deformation in plastic fold (hinges) can exceed 100%. In Mg alloys that is not possible due to their internal structure, </a:t>
            </a:r>
            <a:r>
              <a:rPr lang="en-US" baseline="0" dirty="0" err="1" smtClean="0"/>
              <a:t>hcp</a:t>
            </a:r>
            <a:r>
              <a:rPr lang="en-US" baseline="0" dirty="0" smtClean="0"/>
              <a:t>, basal structure, etc. You can expand on your materials science background here.</a:t>
            </a:r>
          </a:p>
          <a:p>
            <a:r>
              <a:rPr lang="en-US" baseline="0" dirty="0" smtClean="0"/>
              <a:t>Deformation in Mg alloys is accompanied with void nucleation, growth, void coalescence, localization and fracture. </a:t>
            </a:r>
          </a:p>
          <a:p>
            <a:r>
              <a:rPr lang="en-US" baseline="0" dirty="0" smtClean="0"/>
              <a:t>We have to account for this new mechanism in experiments, characterization, modeling and design. Designers need material information and models. We are providing them with material information, developing new material characterization tests, and determining the best models for design.</a:t>
            </a:r>
            <a:endParaRPr lang="en-US" dirty="0"/>
          </a:p>
        </p:txBody>
      </p:sp>
      <p:sp>
        <p:nvSpPr>
          <p:cNvPr id="4" name="Slide Number Placeholder 3"/>
          <p:cNvSpPr>
            <a:spLocks noGrp="1"/>
          </p:cNvSpPr>
          <p:nvPr>
            <p:ph type="sldNum" sz="quarter" idx="10"/>
          </p:nvPr>
        </p:nvSpPr>
        <p:spPr/>
        <p:txBody>
          <a:bodyPr/>
          <a:lstStyle/>
          <a:p>
            <a:fld id="{7985D932-7DDC-734E-9F5E-8A07F6ADE7D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dt" sz="quarter" idx="1"/>
          </p:nvPr>
        </p:nvSpPr>
        <p:spPr>
          <a:noFill/>
        </p:spPr>
        <p:txBody>
          <a:bodyPr/>
          <a:lstStyle/>
          <a:p>
            <a:r>
              <a:rPr lang="en-US">
                <a:latin typeface="Times New Roman" pitchFamily="30" charset="0"/>
              </a:rPr>
              <a:t>01/31/02</a:t>
            </a:r>
          </a:p>
        </p:txBody>
      </p:sp>
      <p:sp>
        <p:nvSpPr>
          <p:cNvPr id="26627" name="Rectangle 7"/>
          <p:cNvSpPr>
            <a:spLocks noGrp="1" noChangeArrowheads="1"/>
          </p:cNvSpPr>
          <p:nvPr>
            <p:ph type="sldNum" sz="quarter" idx="5"/>
          </p:nvPr>
        </p:nvSpPr>
        <p:spPr>
          <a:noFill/>
        </p:spPr>
        <p:txBody>
          <a:bodyPr/>
          <a:lstStyle/>
          <a:p>
            <a:fld id="{6B8B8DC2-56F2-2840-AC01-C7E99DFF32A5}" type="slidenum">
              <a:rPr lang="en-US">
                <a:latin typeface="Times New Roman" pitchFamily="30" charset="0"/>
              </a:rPr>
              <a:pPr/>
              <a:t>5</a:t>
            </a:fld>
            <a:endParaRPr lang="en-US">
              <a:latin typeface="Times New Roman" pitchFamily="30"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r>
              <a:rPr lang="en-US" dirty="0" err="1" smtClean="0">
                <a:latin typeface="Times New Roman" pitchFamily="30" charset="0"/>
                <a:ea typeface="ＭＳ Ｐゴシック" pitchFamily="30" charset="-128"/>
                <a:cs typeface="ＭＳ Ｐゴシック" pitchFamily="30" charset="-128"/>
              </a:rPr>
              <a:t>Srdjan’s</a:t>
            </a:r>
            <a:r>
              <a:rPr lang="en-US" dirty="0" smtClean="0">
                <a:latin typeface="Times New Roman" pitchFamily="30" charset="0"/>
                <a:ea typeface="ＭＳ Ｐゴシック" pitchFamily="30" charset="-128"/>
                <a:cs typeface="ＭＳ Ｐゴシック" pitchFamily="30" charset="-128"/>
              </a:rPr>
              <a:t> comments:</a:t>
            </a:r>
          </a:p>
          <a:p>
            <a:endParaRPr lang="en-US" dirty="0" smtClean="0">
              <a:latin typeface="Times New Roman" pitchFamily="30" charset="0"/>
              <a:ea typeface="ＭＳ Ｐゴシック" pitchFamily="30" charset="-128"/>
              <a:cs typeface="ＭＳ Ｐゴシック" pitchFamily="30" charset="-128"/>
            </a:endParaRPr>
          </a:p>
          <a:p>
            <a:r>
              <a:rPr lang="en-US" dirty="0" smtClean="0">
                <a:latin typeface="Times New Roman" pitchFamily="30" charset="0"/>
                <a:ea typeface="ＭＳ Ｐゴシック" pitchFamily="30" charset="-128"/>
                <a:cs typeface="ＭＳ Ｐゴシック" pitchFamily="30" charset="-128"/>
              </a:rPr>
              <a:t>Automotive</a:t>
            </a:r>
            <a:r>
              <a:rPr lang="en-US" baseline="0" dirty="0" smtClean="0">
                <a:latin typeface="Times New Roman" pitchFamily="30" charset="0"/>
                <a:ea typeface="ＭＳ Ｐゴシック" pitchFamily="30" charset="-128"/>
                <a:cs typeface="ＭＳ Ｐゴシック" pitchFamily="30" charset="-128"/>
              </a:rPr>
              <a:t> crash generates strain rates up to 1000/s. This is a difficult region because we have to account for and manage stress wave dynamics in the equipment and the specimen.</a:t>
            </a:r>
          </a:p>
          <a:p>
            <a:r>
              <a:rPr lang="en-US" baseline="0" dirty="0" smtClean="0">
                <a:latin typeface="Times New Roman" pitchFamily="30" charset="0"/>
                <a:ea typeface="ＭＳ Ｐゴシック" pitchFamily="30" charset="-128"/>
                <a:cs typeface="ＭＳ Ｐゴシック" pitchFamily="30" charset="-128"/>
              </a:rPr>
              <a:t>No testing standards in this regime. Active area of research. Just few places around the world.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r>
              <a:rPr lang="en-US" dirty="0" err="1" smtClean="0">
                <a:latin typeface="Arial" pitchFamily="30" charset="0"/>
              </a:rPr>
              <a:t>Srdjan’s</a:t>
            </a:r>
            <a:r>
              <a:rPr lang="en-US" dirty="0" smtClean="0">
                <a:latin typeface="Arial" pitchFamily="30" charset="0"/>
              </a:rPr>
              <a:t> </a:t>
            </a:r>
            <a:r>
              <a:rPr lang="en-US" dirty="0" smtClean="0">
                <a:latin typeface="Arial" pitchFamily="30" charset="0"/>
              </a:rPr>
              <a:t>notes:</a:t>
            </a:r>
          </a:p>
          <a:p>
            <a:pPr eaLnBrk="1" hangingPunct="1"/>
            <a:r>
              <a:rPr lang="en-US" dirty="0" smtClean="0">
                <a:latin typeface="Arial" pitchFamily="30" charset="0"/>
              </a:rPr>
              <a:t>Why</a:t>
            </a:r>
            <a:r>
              <a:rPr lang="en-US" baseline="0" dirty="0" smtClean="0">
                <a:latin typeface="Arial" pitchFamily="30" charset="0"/>
              </a:rPr>
              <a:t> are we different? We are using multiple sensors for the same information so that we can verify results and get sense of sensor accuracy as the rates change.</a:t>
            </a:r>
          </a:p>
          <a:p>
            <a:pPr eaLnBrk="1" hangingPunct="1"/>
            <a:r>
              <a:rPr lang="en-US" baseline="0" dirty="0" smtClean="0">
                <a:latin typeface="Arial" pitchFamily="30" charset="0"/>
              </a:rPr>
              <a:t>We need to investigate new mechanisms of deformation that relate to void nucleation , growth, etc. For that we need to test at different strain rates and see how those mechanisms evolve.</a:t>
            </a:r>
          </a:p>
          <a:p>
            <a:pPr eaLnBrk="1" hangingPunct="1"/>
            <a:r>
              <a:rPr lang="en-US" baseline="0" dirty="0" smtClean="0">
                <a:latin typeface="Arial" pitchFamily="30" charset="0"/>
              </a:rPr>
              <a:t>We want to disseminate the results ASAP because vehicle designers need it now. Therefore, everything goes to www.</a:t>
            </a:r>
            <a:endParaRPr lang="en-US" dirty="0" smtClean="0">
              <a:latin typeface="Arial" pitchFamily="30"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dt" sz="quarter" idx="1"/>
          </p:nvPr>
        </p:nvSpPr>
        <p:spPr>
          <a:noFill/>
        </p:spPr>
        <p:txBody>
          <a:bodyPr/>
          <a:lstStyle/>
          <a:p>
            <a:r>
              <a:rPr lang="en-US">
                <a:latin typeface="Times New Roman" pitchFamily="30" charset="0"/>
              </a:rPr>
              <a:t>01/31/02</a:t>
            </a:r>
          </a:p>
        </p:txBody>
      </p:sp>
      <p:sp>
        <p:nvSpPr>
          <p:cNvPr id="31747" name="Rectangle 7"/>
          <p:cNvSpPr>
            <a:spLocks noGrp="1" noChangeArrowheads="1"/>
          </p:cNvSpPr>
          <p:nvPr>
            <p:ph type="sldNum" sz="quarter" idx="5"/>
          </p:nvPr>
        </p:nvSpPr>
        <p:spPr>
          <a:noFill/>
        </p:spPr>
        <p:txBody>
          <a:bodyPr/>
          <a:lstStyle/>
          <a:p>
            <a:fld id="{ACB394ED-F380-834E-B0CC-4CA5E16AECA0}" type="slidenum">
              <a:rPr lang="en-US">
                <a:latin typeface="Times New Roman" pitchFamily="30" charset="0"/>
              </a:rPr>
              <a:pPr/>
              <a:t>8</a:t>
            </a:fld>
            <a:endParaRPr lang="en-US">
              <a:latin typeface="Times New Roman" pitchFamily="30" charset="0"/>
            </a:endParaRPr>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a:ln/>
        </p:spPr>
        <p:txBody>
          <a:bodyPr/>
          <a:lstStyle/>
          <a:p>
            <a:r>
              <a:rPr lang="en-US" dirty="0" err="1" smtClean="0">
                <a:latin typeface="Times New Roman" pitchFamily="30" charset="0"/>
                <a:ea typeface="ＭＳ Ｐゴシック" pitchFamily="30" charset="-128"/>
                <a:cs typeface="ＭＳ Ｐゴシック" pitchFamily="30" charset="-128"/>
              </a:rPr>
              <a:t>Srdjan’s</a:t>
            </a:r>
            <a:r>
              <a:rPr lang="en-US" dirty="0" smtClean="0">
                <a:latin typeface="Times New Roman" pitchFamily="30" charset="0"/>
                <a:ea typeface="ＭＳ Ｐゴシック" pitchFamily="30" charset="-128"/>
                <a:cs typeface="ＭＳ Ｐゴシック" pitchFamily="30" charset="-128"/>
              </a:rPr>
              <a:t> comments:</a:t>
            </a:r>
          </a:p>
          <a:p>
            <a:r>
              <a:rPr lang="en-US" dirty="0" smtClean="0">
                <a:latin typeface="Times New Roman" pitchFamily="30" charset="0"/>
                <a:ea typeface="ＭＳ Ｐゴシック" pitchFamily="30" charset="-128"/>
                <a:cs typeface="ＭＳ Ｐゴシック" pitchFamily="30" charset="-128"/>
              </a:rPr>
              <a:t>Schematics. Discuss how multiple data sources are used and correlate.</a:t>
            </a:r>
          </a:p>
          <a:p>
            <a:endParaRPr lang="en-US" dirty="0">
              <a:latin typeface="Times New Roman" pitchFamily="30" charset="0"/>
              <a:ea typeface="ＭＳ Ｐゴシック" pitchFamily="30" charset="-128"/>
              <a:cs typeface="ＭＳ Ｐゴシック" pitchFamily="3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Srdjan’s</a:t>
            </a:r>
            <a:r>
              <a:rPr lang="en-US" dirty="0" smtClean="0"/>
              <a:t> notes:</a:t>
            </a:r>
          </a:p>
          <a:p>
            <a:r>
              <a:rPr lang="en-US" dirty="0" smtClean="0"/>
              <a:t>Describe</a:t>
            </a:r>
            <a:r>
              <a:rPr lang="en-US" baseline="0" dirty="0" smtClean="0"/>
              <a:t> what happens if we pick stroke data. How far we are off then. Test at high rates lasts for few </a:t>
            </a:r>
            <a:r>
              <a:rPr lang="en-US" baseline="0" dirty="0" smtClean="0"/>
              <a:t>(up to 20</a:t>
            </a:r>
            <a:r>
              <a:rPr lang="en-US" baseline="0" dirty="0" smtClean="0"/>
              <a:t>) milliseconds, stroke is not accurate at that time and length scales.</a:t>
            </a:r>
            <a:endParaRPr lang="en-US" dirty="0" smtClean="0"/>
          </a:p>
        </p:txBody>
      </p:sp>
      <p:sp>
        <p:nvSpPr>
          <p:cNvPr id="4" name="Slide Number Placeholder 3"/>
          <p:cNvSpPr>
            <a:spLocks noGrp="1"/>
          </p:cNvSpPr>
          <p:nvPr>
            <p:ph type="sldNum" sz="quarter" idx="10"/>
          </p:nvPr>
        </p:nvSpPr>
        <p:spPr/>
        <p:txBody>
          <a:bodyPr/>
          <a:lstStyle/>
          <a:p>
            <a:fld id="{7985D932-7DDC-734E-9F5E-8A07F6ADE7DE}"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endParaRPr lang="en-US" dirty="0">
              <a:latin typeface="Arial" pitchFamily="3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p:nvPicPr>
        <p:blipFill>
          <a:blip r:embed="rId2" cstate="screen"/>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p:nvPicPr>
        <p:blipFill>
          <a:blip r:embed="rId3" cstate="screen"/>
          <a:stretch>
            <a:fillRect/>
          </a:stretch>
        </p:blipFill>
        <p:spPr>
          <a:xfrm>
            <a:off x="5647038" y="6201688"/>
            <a:ext cx="3505200" cy="452426"/>
          </a:xfrm>
          <a:prstGeom prst="rect">
            <a:avLst/>
          </a:prstGeom>
        </p:spPr>
      </p:pic>
      <p:pic>
        <p:nvPicPr>
          <p:cNvPr id="11" name="Picture 10" descr="template graphic_090l.png"/>
          <p:cNvPicPr>
            <a:picLocks noChangeAspect="1"/>
          </p:cNvPicPr>
          <p:nvPr/>
        </p:nvPicPr>
        <p:blipFill>
          <a:blip r:embed="rId4"/>
          <a:stretch>
            <a:fillRect/>
          </a:stretch>
        </p:blipFill>
        <p:spPr>
          <a:xfrm>
            <a:off x="4734314" y="1233948"/>
            <a:ext cx="4292392" cy="422452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9225" y="149225"/>
            <a:ext cx="8994775"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124700" y="6572250"/>
            <a:ext cx="1905000" cy="457200"/>
          </a:xfrm>
          <a:prstGeom prst="rect">
            <a:avLst/>
          </a:prstGeom>
        </p:spPr>
        <p:txBody>
          <a:bodyPr/>
          <a:lstStyle>
            <a:lvl1pPr>
              <a:defRPr>
                <a:latin typeface="Arial" pitchFamily="34" charset="0"/>
                <a:cs typeface="Arial" pitchFamily="34" charset="0"/>
              </a:defRPr>
            </a:lvl1pPr>
          </a:lstStyle>
          <a:p>
            <a:fld id="{D5BBC35B-A44B-4119-B8DA-DE9E3DFADA20}" type="slidenum">
              <a:rPr kumimoji="0" lang="en-US" smtClean="0"/>
              <a:pPr/>
              <a:t>‹#›</a:t>
            </a:fld>
            <a:endParaRPr kumimoji="0" lang="en-US" sz="1000" b="0">
              <a:solidFill>
                <a:schemeClr val="tx1"/>
              </a:solidFill>
            </a:endParaRPr>
          </a:p>
        </p:txBody>
      </p:sp>
      <p:sp>
        <p:nvSpPr>
          <p:cNvPr id="4" name="Footer Placeholder 3"/>
          <p:cNvSpPr>
            <a:spLocks noGrp="1"/>
          </p:cNvSpPr>
          <p:nvPr>
            <p:ph type="ftr" sz="quarter" idx="11"/>
          </p:nvPr>
        </p:nvSpPr>
        <p:spPr>
          <a:xfrm>
            <a:off x="3124200" y="6572250"/>
            <a:ext cx="2895600" cy="457200"/>
          </a:xfrm>
          <a:prstGeom prst="rect">
            <a:avLst/>
          </a:prstGeom>
        </p:spPr>
        <p:txBody>
          <a:bodyPr/>
          <a:lstStyle>
            <a:lvl1pPr>
              <a:defRPr>
                <a:latin typeface="Arial" pitchFamily="34" charset="0"/>
                <a:cs typeface="Arial" pitchFamily="34" charset="0"/>
              </a:defRPr>
            </a:lvl1pPr>
          </a:lstStyle>
          <a:p>
            <a:pPr>
              <a:defRPr/>
            </a:pPr>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630942"/>
          </a:xfrm>
          <a:prstGeom prst="rect">
            <a:avLst/>
          </a:prstGeom>
        </p:spPr>
        <p:txBody>
          <a:bodyPr vert="horz" lIns="91440" tIns="45720" rIns="91440" bIns="45720" rtlCol="0" anchor="t" anchorCtr="0">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1204" y="1073584"/>
            <a:ext cx="8229600" cy="5239896"/>
          </a:xfrm>
          <a:prstGeom prst="rect">
            <a:avLst/>
          </a:prstGeom>
        </p:spPr>
        <p:txBody>
          <a:bodyPr vert="horz" wrap="square"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algn="l" defTabSz="173038" eaLnBrk="1" hangingPunct="1">
              <a:lnSpc>
                <a:spcPct val="90000"/>
              </a:lnSpc>
              <a:tabLst>
                <a:tab pos="230188" algn="l"/>
              </a:tabLst>
              <a:defRPr/>
            </a:pPr>
            <a:fld id="{5090E27C-CA13-484A-97F4-0144A35C19E2}" type="slidenum">
              <a:rPr lang="en-US" sz="900" b="0" smtClean="0">
                <a:solidFill>
                  <a:schemeClr val="bg1">
                    <a:lumMod val="65000"/>
                  </a:schemeClr>
                </a:solidFill>
                <a:latin typeface="Times New Roman" pitchFamily="18" charset="0"/>
                <a:cs typeface="Times New Roman" pitchFamily="18" charset="0"/>
              </a:rPr>
              <a:pPr algn="l" defTabSz="173038" eaLnBrk="1" hangingPunct="1">
                <a:lnSpc>
                  <a:spcPct val="90000"/>
                </a:lnSpc>
                <a:tabLst>
                  <a:tab pos="230188" algn="l"/>
                </a:tabLst>
                <a:defRPr/>
              </a:pPr>
              <a:t>‹#›</a:t>
            </a:fld>
            <a:r>
              <a:rPr lang="en-US" sz="900" b="0" dirty="0" smtClean="0">
                <a:solidFill>
                  <a:schemeClr val="bg1">
                    <a:lumMod val="65000"/>
                  </a:schemeClr>
                </a:solidFill>
                <a:latin typeface="Times New Roman" pitchFamily="18" charset="0"/>
                <a:cs typeface="Times New Roman" pitchFamily="18" charset="0"/>
              </a:rPr>
              <a:t>	Managed by UT-Battelle</a:t>
            </a:r>
            <a:br>
              <a:rPr lang="en-US" sz="900" b="0" dirty="0" smtClean="0">
                <a:solidFill>
                  <a:schemeClr val="bg1">
                    <a:lumMod val="65000"/>
                  </a:schemeClr>
                </a:solidFill>
                <a:latin typeface="Times New Roman" pitchFamily="18" charset="0"/>
                <a:cs typeface="Times New Roman" pitchFamily="18" charset="0"/>
              </a:rPr>
            </a:br>
            <a:r>
              <a:rPr lang="en-US" sz="900" b="0" dirty="0" smtClean="0">
                <a:solidFill>
                  <a:schemeClr val="bg1">
                    <a:lumMod val="65000"/>
                  </a:schemeClr>
                </a:solidFill>
                <a:latin typeface="Times New Roman" pitchFamily="18" charset="0"/>
                <a:cs typeface="Times New Roman" pitchFamily="18" charset="0"/>
              </a:rPr>
              <a:t>	for the U.S. Department of Energy</a:t>
            </a:r>
            <a:endParaRPr lang="en-US" sz="900" b="0" dirty="0">
              <a:solidFill>
                <a:schemeClr val="bg1">
                  <a:lumMod val="65000"/>
                </a:schemeClr>
              </a:solidFill>
              <a:latin typeface="Times New Roman" pitchFamily="18" charset="0"/>
              <a:cs typeface="Times New Roman" pitchFamily="18" charset="0"/>
            </a:endParaRPr>
          </a:p>
        </p:txBody>
      </p:sp>
      <p:pic>
        <p:nvPicPr>
          <p:cNvPr id="6" name="Content Placeholder 10" descr="ORNL emboss_2.png"/>
          <p:cNvPicPr>
            <a:picLocks noChangeAspect="1"/>
          </p:cNvPicPr>
          <p:nvPr/>
        </p:nvPicPr>
        <p:blipFill>
          <a:blip r:embed="rId9" cstate="screen">
            <a:lum contrast="-25000"/>
          </a:blip>
          <a:srcRect/>
          <a:stretch>
            <a:fillRect/>
          </a:stretch>
        </p:blipFill>
        <p:spPr bwMode="auto">
          <a:xfrm>
            <a:off x="8077200" y="6216650"/>
            <a:ext cx="8905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3" r:id="rId7"/>
  </p:sldLayoutIdLst>
  <p:txStyles>
    <p:titleStyle>
      <a:lvl1pPr algn="l" defTabSz="914400" rtl="0" eaLnBrk="1" latinLnBrk="0" hangingPunct="1">
        <a:lnSpc>
          <a:spcPct val="85000"/>
        </a:lnSpc>
        <a:spcBef>
          <a:spcPct val="0"/>
        </a:spcBef>
        <a:buNone/>
        <a:defRPr sz="4000" b="1" kern="1200">
          <a:solidFill>
            <a:srgbClr val="006C3A"/>
          </a:solidFill>
          <a:latin typeface="+mj-lt"/>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0" kern="1200">
          <a:solidFill>
            <a:schemeClr val="tx1"/>
          </a:solidFill>
          <a:latin typeface="+mn-lt"/>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0" kern="1200">
          <a:solidFill>
            <a:schemeClr val="tx1"/>
          </a:solidFill>
          <a:latin typeface="+mn-lt"/>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0" kern="1200">
          <a:solidFill>
            <a:schemeClr val="tx1"/>
          </a:solidFill>
          <a:latin typeface="+mn-lt"/>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0" kern="1200">
          <a:solidFill>
            <a:schemeClr val="tx1"/>
          </a:solidFill>
          <a:latin typeface="+mn-lt"/>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jpeg"/><Relationship Id="rId8"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tif"/><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hyperlink" Target="http://thyme.ornl.gov/Mg_new" TargetMode="External"/><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gif"/><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304800" y="522288"/>
            <a:ext cx="5305287" cy="2061886"/>
          </a:xfrm>
        </p:spPr>
        <p:txBody>
          <a:bodyPr/>
          <a:lstStyle/>
          <a:p>
            <a:pPr eaLnBrk="1" hangingPunct="1"/>
            <a:r>
              <a:rPr lang="en-US" sz="4400" b="1" dirty="0" smtClean="0"/>
              <a:t>High Strain-Rate Characterization of Magnesium Alloys</a:t>
            </a:r>
            <a:r>
              <a:rPr lang="en-US" sz="4200" b="1" dirty="0" smtClean="0"/>
              <a:t/>
            </a:r>
            <a:br>
              <a:rPr lang="en-US" sz="4200" b="1" dirty="0" smtClean="0"/>
            </a:br>
            <a:endParaRPr lang="en-US" sz="2500" b="1" dirty="0">
              <a:solidFill>
                <a:srgbClr val="FF0000"/>
              </a:solidFill>
            </a:endParaRPr>
          </a:p>
        </p:txBody>
      </p:sp>
      <p:sp>
        <p:nvSpPr>
          <p:cNvPr id="21507" name="Rectangle 3"/>
          <p:cNvSpPr>
            <a:spLocks noGrp="1" noChangeArrowheads="1"/>
          </p:cNvSpPr>
          <p:nvPr>
            <p:ph type="subTitle" idx="1"/>
          </p:nvPr>
        </p:nvSpPr>
        <p:spPr>
          <a:xfrm>
            <a:off x="304800" y="3033712"/>
            <a:ext cx="7286625" cy="1705595"/>
          </a:xfrm>
        </p:spPr>
        <p:txBody>
          <a:bodyPr/>
          <a:lstStyle/>
          <a:p>
            <a:pPr eaLnBrk="1" hangingPunct="1"/>
            <a:r>
              <a:rPr lang="en-US" sz="3000" dirty="0" smtClean="0"/>
              <a:t>Srdjan Simunovic</a:t>
            </a:r>
          </a:p>
          <a:p>
            <a:pPr eaLnBrk="1" hangingPunct="1"/>
            <a:r>
              <a:rPr lang="en-US" sz="3000" dirty="0" smtClean="0"/>
              <a:t>Oak Ridge National Laboratory</a:t>
            </a:r>
          </a:p>
          <a:p>
            <a:pPr eaLnBrk="1" hangingPunct="1"/>
            <a:r>
              <a:rPr lang="en-US" sz="3000" dirty="0" smtClean="0"/>
              <a:t>September</a:t>
            </a:r>
            <a:r>
              <a:rPr lang="en-US" sz="3000" dirty="0" smtClean="0"/>
              <a:t> 23, </a:t>
            </a:r>
            <a:r>
              <a:rPr lang="en-US" sz="3000" dirty="0" smtClean="0"/>
              <a:t>2011</a:t>
            </a:r>
          </a:p>
        </p:txBody>
      </p:sp>
      <p:sp>
        <p:nvSpPr>
          <p:cNvPr id="21508" name="Text Box 4"/>
          <p:cNvSpPr txBox="1">
            <a:spLocks noChangeArrowheads="1"/>
          </p:cNvSpPr>
          <p:nvPr/>
        </p:nvSpPr>
        <p:spPr bwMode="auto">
          <a:xfrm>
            <a:off x="6049579" y="5467680"/>
            <a:ext cx="2894397" cy="486903"/>
          </a:xfrm>
          <a:prstGeom prst="rect">
            <a:avLst/>
          </a:prstGeom>
          <a:noFill/>
          <a:ln w="9525">
            <a:noFill/>
            <a:miter lim="800000"/>
            <a:headEnd/>
            <a:tailEnd/>
          </a:ln>
        </p:spPr>
        <p:txBody>
          <a:bodyPr wrap="square" lIns="85953" tIns="42977" rIns="85953" bIns="42977">
            <a:prstTxWarp prst="textNoShape">
              <a:avLst/>
            </a:prstTxWarp>
            <a:spAutoFit/>
          </a:bodyPr>
          <a:lstStyle/>
          <a:p>
            <a:pPr defTabSz="958850"/>
            <a:r>
              <a:rPr lang="en-US" sz="2600" dirty="0">
                <a:solidFill>
                  <a:schemeClr val="tx1"/>
                </a:solidFill>
              </a:rPr>
              <a:t>Project ID </a:t>
            </a:r>
            <a:r>
              <a:rPr lang="en-US" sz="2600" dirty="0" smtClean="0">
                <a:solidFill>
                  <a:schemeClr val="tx1"/>
                </a:solidFill>
              </a:rPr>
              <a:t># LM032</a:t>
            </a:r>
          </a:p>
        </p:txBody>
      </p:sp>
      <p:sp>
        <p:nvSpPr>
          <p:cNvPr id="21509" name="Text Box 5"/>
          <p:cNvSpPr txBox="1">
            <a:spLocks noChangeArrowheads="1"/>
          </p:cNvSpPr>
          <p:nvPr/>
        </p:nvSpPr>
        <p:spPr bwMode="auto">
          <a:xfrm>
            <a:off x="2197101" y="5944479"/>
            <a:ext cx="3263899" cy="779291"/>
          </a:xfrm>
          <a:prstGeom prst="rect">
            <a:avLst/>
          </a:prstGeom>
          <a:noFill/>
          <a:ln w="9525">
            <a:solidFill>
              <a:schemeClr val="tx1"/>
            </a:solidFill>
            <a:miter lim="800000"/>
            <a:headEnd/>
            <a:tailEnd/>
          </a:ln>
        </p:spPr>
        <p:txBody>
          <a:bodyPr wrap="square" lIns="85953" tIns="42977" rIns="85953" bIns="42977">
            <a:prstTxWarp prst="textNoShape">
              <a:avLst/>
            </a:prstTxWarp>
            <a:spAutoFit/>
          </a:bodyPr>
          <a:lstStyle/>
          <a:p>
            <a:pPr algn="ctr" defTabSz="858838" eaLnBrk="0" hangingPunct="0"/>
            <a:r>
              <a:rPr lang="en-US" sz="1500" dirty="0">
                <a:solidFill>
                  <a:schemeClr val="tx1"/>
                </a:solidFill>
              </a:rPr>
              <a:t>This presentation does not contain any proprietary, confidential, or otherwise </a:t>
            </a:r>
            <a:r>
              <a:rPr lang="en-US" sz="1500" dirty="0" err="1" smtClean="0">
                <a:solidFill>
                  <a:schemeClr val="tx1"/>
                </a:solidFill>
              </a:rPr>
              <a:t>rstricted</a:t>
            </a:r>
            <a:r>
              <a:rPr lang="en-US" sz="1500" dirty="0" smtClean="0">
                <a:solidFill>
                  <a:schemeClr val="tx1"/>
                </a:solidFill>
              </a:rPr>
              <a:t> </a:t>
            </a:r>
            <a:r>
              <a:rPr lang="en-US" sz="1500" dirty="0">
                <a:solidFill>
                  <a:schemeClr val="tx1"/>
                </a:solidFill>
              </a:rPr>
              <a:t>information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_500_1.png"/>
          <p:cNvPicPr>
            <a:picLocks noChangeAspect="1"/>
          </p:cNvPicPr>
          <p:nvPr/>
        </p:nvPicPr>
        <p:blipFill>
          <a:blip r:embed="rId3"/>
          <a:srcRect t="6000"/>
          <a:stretch>
            <a:fillRect/>
          </a:stretch>
        </p:blipFill>
        <p:spPr>
          <a:xfrm>
            <a:off x="4443972" y="1376884"/>
            <a:ext cx="4572000" cy="3223260"/>
          </a:xfrm>
          <a:prstGeom prst="rect">
            <a:avLst/>
          </a:prstGeom>
        </p:spPr>
      </p:pic>
      <p:sp>
        <p:nvSpPr>
          <p:cNvPr id="8" name="Title 7"/>
          <p:cNvSpPr>
            <a:spLocks noGrp="1"/>
          </p:cNvSpPr>
          <p:nvPr>
            <p:ph type="title"/>
          </p:nvPr>
        </p:nvSpPr>
        <p:spPr/>
        <p:txBody>
          <a:bodyPr>
            <a:normAutofit/>
          </a:bodyPr>
          <a:lstStyle/>
          <a:p>
            <a:r>
              <a:rPr lang="en-US" dirty="0" smtClean="0"/>
              <a:t>New Strain Rate Testing Method</a:t>
            </a:r>
            <a:endParaRPr lang="en-US" dirty="0"/>
          </a:p>
        </p:txBody>
      </p:sp>
      <p:sp>
        <p:nvSpPr>
          <p:cNvPr id="34819" name="Rectangle 3"/>
          <p:cNvSpPr>
            <a:spLocks noGrp="1" noChangeArrowheads="1"/>
          </p:cNvSpPr>
          <p:nvPr>
            <p:ph idx="1"/>
          </p:nvPr>
        </p:nvSpPr>
        <p:spPr>
          <a:xfrm>
            <a:off x="457200" y="4689193"/>
            <a:ext cx="8229600" cy="1799475"/>
          </a:xfrm>
        </p:spPr>
        <p:txBody>
          <a:bodyPr>
            <a:normAutofit fontScale="77500" lnSpcReduction="20000"/>
          </a:bodyPr>
          <a:lstStyle/>
          <a:p>
            <a:r>
              <a:rPr lang="en-US" dirty="0" smtClean="0"/>
              <a:t>Conventional approaches give inaccurate measurements that need to be filtered and cannot provide data for small strains and for high strain rates.</a:t>
            </a:r>
          </a:p>
          <a:p>
            <a:r>
              <a:rPr lang="en-US" b="1" dirty="0" smtClean="0">
                <a:solidFill>
                  <a:srgbClr val="FF0000"/>
                </a:solidFill>
              </a:rPr>
              <a:t>We accomplished significant improvement in measurements of stresses, strains and strain rates in the intermediate strain rate regime.</a:t>
            </a:r>
          </a:p>
        </p:txBody>
      </p:sp>
      <p:pic>
        <p:nvPicPr>
          <p:cNvPr id="9" name="Picture 8" descr="chart_100_1.png"/>
          <p:cNvPicPr>
            <a:picLocks noChangeAspect="1"/>
          </p:cNvPicPr>
          <p:nvPr/>
        </p:nvPicPr>
        <p:blipFill>
          <a:blip r:embed="rId4"/>
          <a:srcRect t="6000"/>
          <a:stretch>
            <a:fillRect/>
          </a:stretch>
        </p:blipFill>
        <p:spPr>
          <a:xfrm>
            <a:off x="122248" y="1376884"/>
            <a:ext cx="4572000" cy="3223260"/>
          </a:xfrm>
          <a:prstGeom prst="rect">
            <a:avLst/>
          </a:prstGeom>
        </p:spPr>
      </p:pic>
      <p:sp>
        <p:nvSpPr>
          <p:cNvPr id="10" name="TextBox 9"/>
          <p:cNvSpPr txBox="1"/>
          <p:nvPr/>
        </p:nvSpPr>
        <p:spPr>
          <a:xfrm>
            <a:off x="1280758" y="1614644"/>
            <a:ext cx="2212001" cy="646331"/>
          </a:xfrm>
          <a:prstGeom prst="rect">
            <a:avLst/>
          </a:prstGeom>
          <a:noFill/>
        </p:spPr>
        <p:txBody>
          <a:bodyPr wrap="none" rtlCol="0">
            <a:spAutoFit/>
          </a:bodyPr>
          <a:lstStyle/>
          <a:p>
            <a:r>
              <a:rPr lang="en-US" dirty="0" smtClean="0"/>
              <a:t>Conventional method</a:t>
            </a:r>
          </a:p>
          <a:p>
            <a:r>
              <a:rPr lang="en-US" dirty="0" smtClean="0"/>
              <a:t>(LVDT/Load washer)</a:t>
            </a:r>
            <a:endParaRPr lang="en-US" dirty="0"/>
          </a:p>
        </p:txBody>
      </p:sp>
      <p:sp>
        <p:nvSpPr>
          <p:cNvPr id="11" name="TextBox 10"/>
          <p:cNvSpPr txBox="1"/>
          <p:nvPr/>
        </p:nvSpPr>
        <p:spPr>
          <a:xfrm>
            <a:off x="1373644" y="1192218"/>
            <a:ext cx="1501132" cy="369332"/>
          </a:xfrm>
          <a:prstGeom prst="rect">
            <a:avLst/>
          </a:prstGeom>
          <a:noFill/>
          <a:ln>
            <a:solidFill>
              <a:schemeClr val="tx1"/>
            </a:solidFill>
          </a:ln>
        </p:spPr>
        <p:txBody>
          <a:bodyPr wrap="none" rtlCol="0">
            <a:spAutoFit/>
          </a:bodyPr>
          <a:lstStyle/>
          <a:p>
            <a:r>
              <a:rPr lang="en-US" b="1" dirty="0" smtClean="0"/>
              <a:t>AZ31 at 100/s</a:t>
            </a:r>
            <a:endParaRPr lang="en-US" b="1" dirty="0"/>
          </a:p>
        </p:txBody>
      </p:sp>
      <p:sp>
        <p:nvSpPr>
          <p:cNvPr id="12" name="TextBox 11"/>
          <p:cNvSpPr txBox="1"/>
          <p:nvPr/>
        </p:nvSpPr>
        <p:spPr>
          <a:xfrm>
            <a:off x="1875394" y="2406758"/>
            <a:ext cx="1404201" cy="369332"/>
          </a:xfrm>
          <a:prstGeom prst="rect">
            <a:avLst/>
          </a:prstGeom>
          <a:noFill/>
        </p:spPr>
        <p:txBody>
          <a:bodyPr wrap="none" rtlCol="0">
            <a:spAutoFit/>
          </a:bodyPr>
          <a:lstStyle/>
          <a:p>
            <a:r>
              <a:rPr lang="en-US" dirty="0" smtClean="0"/>
              <a:t>New method</a:t>
            </a:r>
            <a:endParaRPr lang="en-US" dirty="0"/>
          </a:p>
        </p:txBody>
      </p:sp>
      <p:sp>
        <p:nvSpPr>
          <p:cNvPr id="15" name="TextBox 14"/>
          <p:cNvSpPr txBox="1"/>
          <p:nvPr/>
        </p:nvSpPr>
        <p:spPr>
          <a:xfrm>
            <a:off x="7220711" y="2341162"/>
            <a:ext cx="1404201" cy="369332"/>
          </a:xfrm>
          <a:prstGeom prst="rect">
            <a:avLst/>
          </a:prstGeom>
          <a:noFill/>
        </p:spPr>
        <p:txBody>
          <a:bodyPr wrap="none" rtlCol="0">
            <a:spAutoFit/>
          </a:bodyPr>
          <a:lstStyle/>
          <a:p>
            <a:r>
              <a:rPr lang="en-US" dirty="0" smtClean="0"/>
              <a:t>New method</a:t>
            </a:r>
            <a:endParaRPr lang="en-US" dirty="0"/>
          </a:p>
        </p:txBody>
      </p:sp>
      <p:sp>
        <p:nvSpPr>
          <p:cNvPr id="16" name="TextBox 15"/>
          <p:cNvSpPr txBox="1"/>
          <p:nvPr/>
        </p:nvSpPr>
        <p:spPr>
          <a:xfrm>
            <a:off x="6240358" y="1754898"/>
            <a:ext cx="1907794" cy="369332"/>
          </a:xfrm>
          <a:prstGeom prst="rect">
            <a:avLst/>
          </a:prstGeom>
          <a:noFill/>
        </p:spPr>
        <p:txBody>
          <a:bodyPr wrap="none" rtlCol="0">
            <a:spAutoFit/>
          </a:bodyPr>
          <a:lstStyle/>
          <a:p>
            <a:r>
              <a:rPr lang="en-US" dirty="0" smtClean="0"/>
              <a:t>LVDT/Load washer</a:t>
            </a:r>
            <a:endParaRPr lang="en-US" dirty="0"/>
          </a:p>
        </p:txBody>
      </p:sp>
      <p:sp>
        <p:nvSpPr>
          <p:cNvPr id="17" name="TextBox 16"/>
          <p:cNvSpPr txBox="1"/>
          <p:nvPr/>
        </p:nvSpPr>
        <p:spPr>
          <a:xfrm>
            <a:off x="5372523" y="1192218"/>
            <a:ext cx="1501132" cy="369332"/>
          </a:xfrm>
          <a:prstGeom prst="rect">
            <a:avLst/>
          </a:prstGeom>
          <a:noFill/>
          <a:ln>
            <a:solidFill>
              <a:schemeClr val="tx1"/>
            </a:solidFill>
          </a:ln>
        </p:spPr>
        <p:txBody>
          <a:bodyPr wrap="none" rtlCol="0">
            <a:spAutoFit/>
          </a:bodyPr>
          <a:lstStyle/>
          <a:p>
            <a:r>
              <a:rPr lang="en-US" b="1" dirty="0" smtClean="0"/>
              <a:t>AZ31 at 500/s</a:t>
            </a:r>
            <a:endParaRPr lang="en-US" b="1" dirty="0"/>
          </a:p>
        </p:txBody>
      </p:sp>
      <p:sp>
        <p:nvSpPr>
          <p:cNvPr id="19" name="TextBox 18"/>
          <p:cNvSpPr txBox="1"/>
          <p:nvPr/>
        </p:nvSpPr>
        <p:spPr>
          <a:xfrm>
            <a:off x="3317346" y="6488668"/>
            <a:ext cx="2753804" cy="369332"/>
          </a:xfrm>
          <a:prstGeom prst="rect">
            <a:avLst/>
          </a:prstGeom>
          <a:noFill/>
        </p:spPr>
        <p:txBody>
          <a:bodyPr wrap="none" rtlCol="0">
            <a:spAutoFit/>
          </a:bodyPr>
          <a:lstStyle/>
          <a:p>
            <a:r>
              <a:rPr lang="en-US" dirty="0" smtClean="0">
                <a:solidFill>
                  <a:schemeClr val="tx1">
                    <a:alpha val="40000"/>
                  </a:schemeClr>
                </a:solidFill>
              </a:rPr>
              <a:t>Technical Accomplishments</a:t>
            </a:r>
            <a:endParaRPr lang="en-US" dirty="0">
              <a:solidFill>
                <a:schemeClr val="tx1">
                  <a:alpha val="40000"/>
                </a:schemeClr>
              </a:solidFill>
            </a:endParaRPr>
          </a:p>
        </p:txBody>
      </p:sp>
      <p:cxnSp>
        <p:nvCxnSpPr>
          <p:cNvPr id="18" name="Straight Arrow Connector 17"/>
          <p:cNvCxnSpPr/>
          <p:nvPr/>
        </p:nvCxnSpPr>
        <p:spPr>
          <a:xfrm rot="10800000" flipV="1">
            <a:off x="1406774" y="2190488"/>
            <a:ext cx="293921" cy="2383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440" y="1158273"/>
            <a:ext cx="4337050" cy="3143250"/>
          </a:xfrm>
          <a:prstGeom prst="rect">
            <a:avLst/>
          </a:prstGeom>
          <a:noFill/>
          <a:ln>
            <a:noFill/>
          </a:ln>
        </p:spPr>
      </p:pic>
      <p:sp>
        <p:nvSpPr>
          <p:cNvPr id="2" name="Title 1"/>
          <p:cNvSpPr>
            <a:spLocks noGrp="1"/>
          </p:cNvSpPr>
          <p:nvPr>
            <p:ph type="title"/>
          </p:nvPr>
        </p:nvSpPr>
        <p:spPr>
          <a:xfrm>
            <a:off x="111204" y="177114"/>
            <a:ext cx="8229600" cy="1154162"/>
          </a:xfrm>
        </p:spPr>
        <p:txBody>
          <a:bodyPr/>
          <a:lstStyle/>
          <a:p>
            <a:r>
              <a:rPr lang="en-US" dirty="0" smtClean="0"/>
              <a:t>Strain Rate Sensitivity of Mg Alloys in Tension</a:t>
            </a:r>
            <a:endParaRPr lang="en-US" dirty="0"/>
          </a:p>
        </p:txBody>
      </p:sp>
      <p:sp>
        <p:nvSpPr>
          <p:cNvPr id="3" name="Content Placeholder 2"/>
          <p:cNvSpPr>
            <a:spLocks noGrp="1"/>
          </p:cNvSpPr>
          <p:nvPr>
            <p:ph idx="1"/>
          </p:nvPr>
        </p:nvSpPr>
        <p:spPr>
          <a:xfrm>
            <a:off x="444690" y="4238803"/>
            <a:ext cx="8229600" cy="2009781"/>
          </a:xfrm>
        </p:spPr>
        <p:txBody>
          <a:bodyPr/>
          <a:lstStyle/>
          <a:p>
            <a:r>
              <a:rPr lang="en-US" dirty="0" smtClean="0"/>
              <a:t>Raw data, no filters have been used</a:t>
            </a:r>
          </a:p>
          <a:p>
            <a:r>
              <a:rPr lang="en-US" dirty="0" smtClean="0"/>
              <a:t>Tests are run on the same equipment</a:t>
            </a:r>
          </a:p>
          <a:p>
            <a:r>
              <a:rPr lang="en-US" dirty="0" smtClean="0"/>
              <a:t>Data can be processed and downloaded from the project’s web site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202" y="1158273"/>
            <a:ext cx="4337050" cy="3143250"/>
          </a:xfrm>
          <a:prstGeom prst="rect">
            <a:avLst/>
          </a:prstGeom>
          <a:noFill/>
          <a:ln>
            <a:noFill/>
          </a:ln>
        </p:spPr>
      </p:pic>
      <p:sp>
        <p:nvSpPr>
          <p:cNvPr id="6" name="TextBox 5"/>
          <p:cNvSpPr txBox="1"/>
          <p:nvPr/>
        </p:nvSpPr>
        <p:spPr>
          <a:xfrm>
            <a:off x="1693187" y="3017528"/>
            <a:ext cx="660307" cy="369332"/>
          </a:xfrm>
          <a:prstGeom prst="rect">
            <a:avLst/>
          </a:prstGeom>
          <a:noFill/>
        </p:spPr>
        <p:txBody>
          <a:bodyPr wrap="none" rtlCol="0">
            <a:spAutoFit/>
          </a:bodyPr>
          <a:lstStyle/>
          <a:p>
            <a:r>
              <a:rPr lang="en-US" dirty="0" smtClean="0"/>
              <a:t>AZ31</a:t>
            </a:r>
            <a:endParaRPr lang="en-US" dirty="0"/>
          </a:p>
        </p:txBody>
      </p:sp>
      <p:sp>
        <p:nvSpPr>
          <p:cNvPr id="7" name="TextBox 6"/>
          <p:cNvSpPr txBox="1"/>
          <p:nvPr/>
        </p:nvSpPr>
        <p:spPr>
          <a:xfrm>
            <a:off x="5858148" y="3017528"/>
            <a:ext cx="877163" cy="369332"/>
          </a:xfrm>
          <a:prstGeom prst="rect">
            <a:avLst/>
          </a:prstGeom>
          <a:noFill/>
        </p:spPr>
        <p:txBody>
          <a:bodyPr wrap="none" rtlCol="0">
            <a:spAutoFit/>
          </a:bodyPr>
          <a:lstStyle/>
          <a:p>
            <a:r>
              <a:rPr lang="en-US" dirty="0" smtClean="0"/>
              <a:t>AM60B</a:t>
            </a:r>
            <a:endParaRPr lang="en-US" dirty="0"/>
          </a:p>
        </p:txBody>
      </p:sp>
    </p:spTree>
    <p:extLst>
      <p:ext uri="{BB962C8B-B14F-4D97-AF65-F5344CB8AC3E}">
        <p14:creationId xmlns:p14="http://schemas.microsoft.com/office/powerpoint/2010/main" val="1505822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3136" y="1108253"/>
            <a:ext cx="4324350" cy="3130550"/>
          </a:xfrm>
          <a:prstGeom prst="rect">
            <a:avLst/>
          </a:prstGeom>
          <a:noFill/>
          <a:ln>
            <a:no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04" y="1158273"/>
            <a:ext cx="4324350" cy="3130550"/>
          </a:xfrm>
          <a:prstGeom prst="rect">
            <a:avLst/>
          </a:prstGeom>
          <a:noFill/>
          <a:ln>
            <a:noFill/>
          </a:ln>
        </p:spPr>
      </p:pic>
      <p:sp>
        <p:nvSpPr>
          <p:cNvPr id="2" name="Title 1"/>
          <p:cNvSpPr>
            <a:spLocks noGrp="1"/>
          </p:cNvSpPr>
          <p:nvPr>
            <p:ph type="title"/>
          </p:nvPr>
        </p:nvSpPr>
        <p:spPr>
          <a:xfrm>
            <a:off x="111204" y="177114"/>
            <a:ext cx="8229600" cy="1154162"/>
          </a:xfrm>
        </p:spPr>
        <p:txBody>
          <a:bodyPr/>
          <a:lstStyle/>
          <a:p>
            <a:r>
              <a:rPr lang="en-US" dirty="0" smtClean="0"/>
              <a:t>Strain Rate Sensitivity of Mg Alloys in Shear</a:t>
            </a:r>
            <a:endParaRPr lang="en-US" dirty="0"/>
          </a:p>
        </p:txBody>
      </p:sp>
      <p:sp>
        <p:nvSpPr>
          <p:cNvPr id="3" name="Content Placeholder 2"/>
          <p:cNvSpPr>
            <a:spLocks noGrp="1"/>
          </p:cNvSpPr>
          <p:nvPr>
            <p:ph idx="1"/>
          </p:nvPr>
        </p:nvSpPr>
        <p:spPr>
          <a:xfrm>
            <a:off x="444690" y="4238803"/>
            <a:ext cx="8229600" cy="2009781"/>
          </a:xfrm>
        </p:spPr>
        <p:txBody>
          <a:bodyPr/>
          <a:lstStyle/>
          <a:p>
            <a:r>
              <a:rPr lang="en-US" dirty="0" smtClean="0"/>
              <a:t>Raw data, no filters have been used</a:t>
            </a:r>
          </a:p>
          <a:p>
            <a:r>
              <a:rPr lang="en-US" dirty="0"/>
              <a:t>The tests show reasonable strain distributions in the test specimens</a:t>
            </a:r>
            <a:r>
              <a:rPr lang="en-US" dirty="0" smtClean="0"/>
              <a:t>. AM60B fails in fracture mode.</a:t>
            </a:r>
            <a:endParaRPr lang="en-US" dirty="0"/>
          </a:p>
          <a:p>
            <a:r>
              <a:rPr lang="en-US" dirty="0"/>
              <a:t>Test data correlates well with the tension tests.</a:t>
            </a:r>
          </a:p>
        </p:txBody>
      </p:sp>
      <p:sp>
        <p:nvSpPr>
          <p:cNvPr id="6" name="TextBox 5"/>
          <p:cNvSpPr txBox="1"/>
          <p:nvPr/>
        </p:nvSpPr>
        <p:spPr>
          <a:xfrm>
            <a:off x="1693187" y="3017528"/>
            <a:ext cx="660307" cy="369332"/>
          </a:xfrm>
          <a:prstGeom prst="rect">
            <a:avLst/>
          </a:prstGeom>
          <a:noFill/>
        </p:spPr>
        <p:txBody>
          <a:bodyPr wrap="none" rtlCol="0">
            <a:spAutoFit/>
          </a:bodyPr>
          <a:lstStyle/>
          <a:p>
            <a:r>
              <a:rPr lang="en-US" dirty="0" smtClean="0"/>
              <a:t>AZ31</a:t>
            </a:r>
            <a:endParaRPr lang="en-US" dirty="0"/>
          </a:p>
        </p:txBody>
      </p:sp>
      <p:sp>
        <p:nvSpPr>
          <p:cNvPr id="7" name="TextBox 6"/>
          <p:cNvSpPr txBox="1"/>
          <p:nvPr/>
        </p:nvSpPr>
        <p:spPr>
          <a:xfrm>
            <a:off x="7347527" y="1527937"/>
            <a:ext cx="877163" cy="369332"/>
          </a:xfrm>
          <a:prstGeom prst="rect">
            <a:avLst/>
          </a:prstGeom>
          <a:noFill/>
        </p:spPr>
        <p:txBody>
          <a:bodyPr wrap="none" rtlCol="0">
            <a:spAutoFit/>
          </a:bodyPr>
          <a:lstStyle/>
          <a:p>
            <a:r>
              <a:rPr lang="en-US" dirty="0" smtClean="0"/>
              <a:t>AM60B</a:t>
            </a:r>
            <a:endParaRPr lang="en-US" dirty="0"/>
          </a:p>
        </p:txBody>
      </p:sp>
    </p:spTree>
    <p:extLst>
      <p:ext uri="{BB962C8B-B14F-4D97-AF65-F5344CB8AC3E}">
        <p14:creationId xmlns:p14="http://schemas.microsoft.com/office/powerpoint/2010/main" val="270832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z="2800" dirty="0" smtClean="0"/>
              <a:t>We have Designed </a:t>
            </a:r>
            <a:r>
              <a:rPr lang="en-US" sz="2800" b="1" dirty="0" smtClean="0"/>
              <a:t>New Test Fixtures and Specimens for Prescribed Strain Application at High Strain Rates</a:t>
            </a:r>
          </a:p>
        </p:txBody>
      </p:sp>
      <p:sp>
        <p:nvSpPr>
          <p:cNvPr id="18" name="Content Placeholder 17"/>
          <p:cNvSpPr>
            <a:spLocks noGrp="1"/>
          </p:cNvSpPr>
          <p:nvPr>
            <p:ph sz="half" idx="1"/>
          </p:nvPr>
        </p:nvSpPr>
        <p:spPr>
          <a:xfrm>
            <a:off x="110817" y="5296927"/>
            <a:ext cx="3833107" cy="1171090"/>
          </a:xfrm>
        </p:spPr>
        <p:txBody>
          <a:bodyPr/>
          <a:lstStyle/>
          <a:p>
            <a:pPr>
              <a:spcBef>
                <a:spcPts val="200"/>
              </a:spcBef>
            </a:pPr>
            <a:r>
              <a:rPr lang="en-US" sz="1800" dirty="0" smtClean="0"/>
              <a:t>Difficult to control</a:t>
            </a:r>
          </a:p>
          <a:p>
            <a:pPr>
              <a:spcBef>
                <a:spcPts val="200"/>
              </a:spcBef>
            </a:pPr>
            <a:r>
              <a:rPr lang="en-US" sz="1800" dirty="0" smtClean="0"/>
              <a:t>Problems increase with speed</a:t>
            </a:r>
          </a:p>
          <a:p>
            <a:pPr>
              <a:spcBef>
                <a:spcPts val="200"/>
              </a:spcBef>
            </a:pPr>
            <a:r>
              <a:rPr lang="en-US" sz="1800" dirty="0" smtClean="0"/>
              <a:t>Requires a large number of tests</a:t>
            </a:r>
          </a:p>
          <a:p>
            <a:pPr>
              <a:spcBef>
                <a:spcPts val="200"/>
              </a:spcBef>
            </a:pPr>
            <a:r>
              <a:rPr lang="en-US" sz="1800" b="1" dirty="0" smtClean="0"/>
              <a:t>Scrapped, went with new approach</a:t>
            </a:r>
            <a:endParaRPr lang="en-US" sz="1400" b="1" dirty="0" smtClean="0"/>
          </a:p>
        </p:txBody>
      </p:sp>
      <p:sp>
        <p:nvSpPr>
          <p:cNvPr id="19" name="Content Placeholder 18"/>
          <p:cNvSpPr>
            <a:spLocks noGrp="1"/>
          </p:cNvSpPr>
          <p:nvPr>
            <p:ph sz="half" idx="2"/>
          </p:nvPr>
        </p:nvSpPr>
        <p:spPr>
          <a:xfrm>
            <a:off x="4673719" y="5323498"/>
            <a:ext cx="4904779" cy="1171090"/>
          </a:xfrm>
        </p:spPr>
        <p:txBody>
          <a:bodyPr/>
          <a:lstStyle/>
          <a:p>
            <a:pPr>
              <a:spcBef>
                <a:spcPts val="200"/>
              </a:spcBef>
            </a:pPr>
            <a:r>
              <a:rPr lang="en-US" sz="1800" dirty="0" smtClean="0">
                <a:solidFill>
                  <a:schemeClr val="tx2"/>
                </a:solidFill>
              </a:rPr>
              <a:t>Reduces the number of tests and specimens</a:t>
            </a:r>
          </a:p>
          <a:p>
            <a:pPr>
              <a:spcBef>
                <a:spcPts val="200"/>
              </a:spcBef>
            </a:pPr>
            <a:r>
              <a:rPr lang="en-US" sz="1800" dirty="0" smtClean="0">
                <a:solidFill>
                  <a:schemeClr val="tx2"/>
                </a:solidFill>
              </a:rPr>
              <a:t>Shape design is determined by modeling</a:t>
            </a:r>
          </a:p>
          <a:p>
            <a:pPr>
              <a:spcBef>
                <a:spcPts val="200"/>
              </a:spcBef>
            </a:pPr>
            <a:r>
              <a:rPr lang="en-US" sz="1800" dirty="0" smtClean="0">
                <a:solidFill>
                  <a:schemeClr val="tx2"/>
                </a:solidFill>
              </a:rPr>
              <a:t>No added mass, simpler, cheaper method</a:t>
            </a:r>
            <a:endParaRPr lang="en-US" sz="1400" dirty="0" smtClean="0">
              <a:solidFill>
                <a:schemeClr val="tx2"/>
              </a:solidFill>
            </a:endParaRPr>
          </a:p>
          <a:p>
            <a:pPr>
              <a:spcBef>
                <a:spcPts val="200"/>
              </a:spcBef>
            </a:pPr>
            <a:r>
              <a:rPr lang="en-US" sz="1800" dirty="0" smtClean="0">
                <a:solidFill>
                  <a:schemeClr val="tx2"/>
                </a:solidFill>
              </a:rPr>
              <a:t>Invention application in process</a:t>
            </a:r>
            <a:endParaRPr lang="en-US" sz="1800" dirty="0">
              <a:solidFill>
                <a:schemeClr val="tx2"/>
              </a:solidFill>
            </a:endParaRPr>
          </a:p>
        </p:txBody>
      </p:sp>
      <p:sp>
        <p:nvSpPr>
          <p:cNvPr id="51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3" name="Picture 32"/>
          <p:cNvPicPr/>
          <p:nvPr/>
        </p:nvPicPr>
        <p:blipFill>
          <a:blip r:embed="rId3" cstate="print"/>
          <a:srcRect/>
          <a:stretch>
            <a:fillRect/>
          </a:stretch>
        </p:blipFill>
        <p:spPr bwMode="auto">
          <a:xfrm rot="5400000">
            <a:off x="6390448" y="2330272"/>
            <a:ext cx="3276600" cy="1600200"/>
          </a:xfrm>
          <a:prstGeom prst="rect">
            <a:avLst/>
          </a:prstGeom>
          <a:noFill/>
          <a:ln w="9525">
            <a:noFill/>
            <a:miter lim="800000"/>
            <a:headEnd/>
            <a:tailEnd/>
          </a:ln>
        </p:spPr>
      </p:pic>
      <p:pic>
        <p:nvPicPr>
          <p:cNvPr id="36" name="Picture 35"/>
          <p:cNvPicPr/>
          <p:nvPr/>
        </p:nvPicPr>
        <p:blipFill>
          <a:blip r:embed="rId4" cstate="print"/>
          <a:srcRect/>
          <a:stretch>
            <a:fillRect/>
          </a:stretch>
        </p:blipFill>
        <p:spPr bwMode="auto">
          <a:xfrm rot="5400000">
            <a:off x="4298251" y="2344084"/>
            <a:ext cx="3429000" cy="1371600"/>
          </a:xfrm>
          <a:prstGeom prst="rect">
            <a:avLst/>
          </a:prstGeom>
          <a:noFill/>
          <a:ln w="9525">
            <a:noFill/>
            <a:miter lim="800000"/>
            <a:headEnd/>
            <a:tailEnd/>
          </a:ln>
        </p:spPr>
      </p:pic>
      <p:sp>
        <p:nvSpPr>
          <p:cNvPr id="37" name="TextBox 36"/>
          <p:cNvSpPr txBox="1"/>
          <p:nvPr/>
        </p:nvSpPr>
        <p:spPr>
          <a:xfrm>
            <a:off x="5228665" y="4668184"/>
            <a:ext cx="1371600" cy="369332"/>
          </a:xfrm>
          <a:prstGeom prst="rect">
            <a:avLst/>
          </a:prstGeom>
          <a:noFill/>
        </p:spPr>
        <p:txBody>
          <a:bodyPr wrap="square" rtlCol="0">
            <a:spAutoFit/>
          </a:bodyPr>
          <a:lstStyle/>
          <a:p>
            <a:pPr algn="ctr"/>
            <a:r>
              <a:rPr lang="en-US" b="1" dirty="0" smtClean="0">
                <a:solidFill>
                  <a:srgbClr val="C00000"/>
                </a:solidFill>
              </a:rPr>
              <a:t>Multi-gage</a:t>
            </a:r>
            <a:endParaRPr lang="en-US" b="1" dirty="0">
              <a:solidFill>
                <a:srgbClr val="C00000"/>
              </a:solidFill>
            </a:endParaRPr>
          </a:p>
        </p:txBody>
      </p:sp>
      <p:sp>
        <p:nvSpPr>
          <p:cNvPr id="38" name="TextBox 37"/>
          <p:cNvSpPr txBox="1"/>
          <p:nvPr/>
        </p:nvSpPr>
        <p:spPr>
          <a:xfrm>
            <a:off x="7086190" y="4668184"/>
            <a:ext cx="1752600" cy="369332"/>
          </a:xfrm>
          <a:prstGeom prst="rect">
            <a:avLst/>
          </a:prstGeom>
          <a:noFill/>
        </p:spPr>
        <p:txBody>
          <a:bodyPr wrap="square" rtlCol="0">
            <a:spAutoFit/>
          </a:bodyPr>
          <a:lstStyle/>
          <a:p>
            <a:pPr algn="ctr"/>
            <a:r>
              <a:rPr lang="en-US" b="1" dirty="0" smtClean="0">
                <a:solidFill>
                  <a:srgbClr val="C00000"/>
                </a:solidFill>
              </a:rPr>
              <a:t>Tapered shape</a:t>
            </a:r>
            <a:endParaRPr lang="en-US" b="1" dirty="0">
              <a:solidFill>
                <a:srgbClr val="C00000"/>
              </a:solidFill>
            </a:endParaRPr>
          </a:p>
        </p:txBody>
      </p:sp>
      <p:pic>
        <p:nvPicPr>
          <p:cNvPr id="12" name="Picture 4"/>
          <p:cNvPicPr>
            <a:picLocks noChangeAspect="1" noChangeArrowheads="1"/>
          </p:cNvPicPr>
          <p:nvPr/>
        </p:nvPicPr>
        <p:blipFill>
          <a:blip r:embed="rId5" cstate="print"/>
          <a:srcRect/>
          <a:stretch>
            <a:fillRect/>
          </a:stretch>
        </p:blipFill>
        <p:spPr bwMode="auto">
          <a:xfrm>
            <a:off x="2475933" y="1327199"/>
            <a:ext cx="1295400" cy="3618186"/>
          </a:xfrm>
          <a:prstGeom prst="rect">
            <a:avLst/>
          </a:prstGeom>
          <a:noFill/>
          <a:ln w="9525">
            <a:noFill/>
            <a:miter lim="800000"/>
            <a:headEnd/>
            <a:tailEnd/>
          </a:ln>
        </p:spPr>
      </p:pic>
      <p:sp>
        <p:nvSpPr>
          <p:cNvPr id="13" name="TextBox 12"/>
          <p:cNvSpPr txBox="1"/>
          <p:nvPr/>
        </p:nvSpPr>
        <p:spPr>
          <a:xfrm>
            <a:off x="651571" y="4832399"/>
            <a:ext cx="990600" cy="369332"/>
          </a:xfrm>
          <a:prstGeom prst="rect">
            <a:avLst/>
          </a:prstGeom>
          <a:noFill/>
        </p:spPr>
        <p:txBody>
          <a:bodyPr wrap="square" rtlCol="0">
            <a:spAutoFit/>
          </a:bodyPr>
          <a:lstStyle/>
          <a:p>
            <a:r>
              <a:rPr lang="en-US" b="1" dirty="0" smtClean="0">
                <a:solidFill>
                  <a:schemeClr val="accent1">
                    <a:lumMod val="75000"/>
                  </a:schemeClr>
                </a:solidFill>
              </a:rPr>
              <a:t>Type I</a:t>
            </a:r>
            <a:endParaRPr lang="en-US" b="1" dirty="0">
              <a:solidFill>
                <a:schemeClr val="accent1">
                  <a:lumMod val="75000"/>
                </a:schemeClr>
              </a:solidFill>
            </a:endParaRPr>
          </a:p>
        </p:txBody>
      </p:sp>
      <p:sp>
        <p:nvSpPr>
          <p:cNvPr id="14" name="TextBox 13"/>
          <p:cNvSpPr txBox="1"/>
          <p:nvPr/>
        </p:nvSpPr>
        <p:spPr>
          <a:xfrm>
            <a:off x="2628333" y="4832399"/>
            <a:ext cx="990600" cy="369332"/>
          </a:xfrm>
          <a:prstGeom prst="rect">
            <a:avLst/>
          </a:prstGeom>
          <a:noFill/>
        </p:spPr>
        <p:txBody>
          <a:bodyPr wrap="square" rtlCol="0">
            <a:spAutoFit/>
          </a:bodyPr>
          <a:lstStyle/>
          <a:p>
            <a:r>
              <a:rPr lang="en-US" b="1" dirty="0" smtClean="0">
                <a:solidFill>
                  <a:schemeClr val="accent1">
                    <a:lumMod val="75000"/>
                  </a:schemeClr>
                </a:solidFill>
              </a:rPr>
              <a:t>Type II</a:t>
            </a:r>
            <a:endParaRPr lang="en-US" b="1" dirty="0">
              <a:solidFill>
                <a:schemeClr val="accent1">
                  <a:lumMod val="75000"/>
                </a:schemeClr>
              </a:solidFill>
            </a:endParaRPr>
          </a:p>
        </p:txBody>
      </p:sp>
      <p:sp>
        <p:nvSpPr>
          <p:cNvPr id="15" name="TextBox 14"/>
          <p:cNvSpPr txBox="1"/>
          <p:nvPr/>
        </p:nvSpPr>
        <p:spPr>
          <a:xfrm>
            <a:off x="889723" y="965712"/>
            <a:ext cx="3477220" cy="369332"/>
          </a:xfrm>
          <a:prstGeom prst="rect">
            <a:avLst/>
          </a:prstGeom>
          <a:noFill/>
        </p:spPr>
        <p:txBody>
          <a:bodyPr wrap="square" rtlCol="0">
            <a:spAutoFit/>
          </a:bodyPr>
          <a:lstStyle/>
          <a:p>
            <a:r>
              <a:rPr lang="en-US" b="1" dirty="0" smtClean="0">
                <a:solidFill>
                  <a:schemeClr val="accent1">
                    <a:lumMod val="75000"/>
                  </a:schemeClr>
                </a:solidFill>
              </a:rPr>
              <a:t>Attempts at New Fixture Designs</a:t>
            </a:r>
            <a:endParaRPr lang="en-US" b="1" dirty="0">
              <a:solidFill>
                <a:schemeClr val="accent1">
                  <a:lumMod val="75000"/>
                </a:schemeClr>
              </a:solidFill>
            </a:endParaRPr>
          </a:p>
        </p:txBody>
      </p:sp>
      <p:sp>
        <p:nvSpPr>
          <p:cNvPr id="16" name="TextBox 15"/>
          <p:cNvSpPr txBox="1"/>
          <p:nvPr/>
        </p:nvSpPr>
        <p:spPr>
          <a:xfrm>
            <a:off x="5683328" y="965712"/>
            <a:ext cx="2657476" cy="369332"/>
          </a:xfrm>
          <a:prstGeom prst="rect">
            <a:avLst/>
          </a:prstGeom>
          <a:noFill/>
        </p:spPr>
        <p:txBody>
          <a:bodyPr wrap="square" rtlCol="0">
            <a:spAutoFit/>
          </a:bodyPr>
          <a:lstStyle/>
          <a:p>
            <a:r>
              <a:rPr lang="en-US" b="1" dirty="0" smtClean="0">
                <a:solidFill>
                  <a:srgbClr val="C00000"/>
                </a:solidFill>
              </a:rPr>
              <a:t>New  Specimen Designs</a:t>
            </a:r>
            <a:endParaRPr lang="en-US" b="1" dirty="0">
              <a:solidFill>
                <a:srgbClr val="C00000"/>
              </a:solidFill>
            </a:endParaRPr>
          </a:p>
        </p:txBody>
      </p:sp>
      <p:sp>
        <p:nvSpPr>
          <p:cNvPr id="20" name="Right Arrow 19"/>
          <p:cNvSpPr/>
          <p:nvPr/>
        </p:nvSpPr>
        <p:spPr>
          <a:xfrm>
            <a:off x="3943924" y="5334638"/>
            <a:ext cx="717066" cy="1207342"/>
          </a:xfrm>
          <a:prstGeom prst="right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585313" y="1470759"/>
            <a:ext cx="1169520" cy="3429000"/>
            <a:chOff x="762001" y="1405180"/>
            <a:chExt cx="1169520" cy="3429000"/>
          </a:xfrm>
        </p:grpSpPr>
        <p:pic>
          <p:nvPicPr>
            <p:cNvPr id="11" name="Picture 10"/>
            <p:cNvPicPr>
              <a:picLocks noChangeAspect="1" noChangeArrowheads="1"/>
            </p:cNvPicPr>
            <p:nvPr/>
          </p:nvPicPr>
          <p:blipFill>
            <a:blip r:embed="rId6" cstate="print"/>
            <a:srcRect/>
            <a:stretch>
              <a:fillRect/>
            </a:stretch>
          </p:blipFill>
          <p:spPr bwMode="auto">
            <a:xfrm>
              <a:off x="762001" y="1405180"/>
              <a:ext cx="1169520" cy="3429000"/>
            </a:xfrm>
            <a:prstGeom prst="rect">
              <a:avLst/>
            </a:prstGeom>
            <a:noFill/>
            <a:ln w="9525">
              <a:noFill/>
              <a:miter lim="800000"/>
              <a:headEnd/>
              <a:tailEnd/>
            </a:ln>
          </p:spPr>
        </p:pic>
        <p:grpSp>
          <p:nvGrpSpPr>
            <p:cNvPr id="28" name="Group 27"/>
            <p:cNvGrpSpPr/>
            <p:nvPr/>
          </p:nvGrpSpPr>
          <p:grpSpPr>
            <a:xfrm>
              <a:off x="955973" y="3465436"/>
              <a:ext cx="753825" cy="164448"/>
              <a:chOff x="173404" y="4427536"/>
              <a:chExt cx="753825" cy="164448"/>
            </a:xfrm>
          </p:grpSpPr>
          <p:sp>
            <p:nvSpPr>
              <p:cNvPr id="21" name="Isosceles Triangle 20"/>
              <p:cNvSpPr/>
              <p:nvPr/>
            </p:nvSpPr>
            <p:spPr>
              <a:xfrm>
                <a:off x="351472" y="4441900"/>
                <a:ext cx="115462" cy="150084"/>
              </a:xfrm>
              <a:prstGeom prst="triangle">
                <a:avLst/>
              </a:prstGeom>
              <a:solidFill>
                <a:schemeClr val="bg1"/>
              </a:solidFill>
              <a:ln w="15875">
                <a:solidFill>
                  <a:schemeClr val="tx1"/>
                </a:solid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a:off x="657810" y="4435237"/>
                <a:ext cx="115462" cy="150084"/>
              </a:xfrm>
              <a:prstGeom prst="triangle">
                <a:avLst/>
              </a:prstGeom>
              <a:solidFill>
                <a:schemeClr val="bg1"/>
              </a:solidFill>
              <a:ln w="15875">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73404" y="4441900"/>
                <a:ext cx="152410" cy="143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74819" y="4427536"/>
                <a:ext cx="152410" cy="143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23" name="Picture 4" descr="fixture-1.jpg"/>
          <p:cNvPicPr>
            <a:picLocks noChangeAspect="1"/>
          </p:cNvPicPr>
          <p:nvPr/>
        </p:nvPicPr>
        <p:blipFill>
          <a:blip r:embed="rId7"/>
          <a:srcRect/>
          <a:stretch>
            <a:fillRect/>
          </a:stretch>
        </p:blipFill>
        <p:spPr bwMode="auto">
          <a:xfrm>
            <a:off x="1252648" y="3997631"/>
            <a:ext cx="1003392" cy="659932"/>
          </a:xfrm>
          <a:prstGeom prst="rect">
            <a:avLst/>
          </a:prstGeom>
          <a:noFill/>
          <a:ln w="9525">
            <a:noFill/>
            <a:miter lim="800000"/>
            <a:headEnd/>
            <a:tailEnd/>
          </a:ln>
        </p:spPr>
      </p:pic>
      <p:pic>
        <p:nvPicPr>
          <p:cNvPr id="27" name="Picture 4" descr="strain limiting fixture640.jpg"/>
          <p:cNvPicPr>
            <a:picLocks noChangeAspect="1"/>
          </p:cNvPicPr>
          <p:nvPr/>
        </p:nvPicPr>
        <p:blipFill>
          <a:blip r:embed="rId8"/>
          <a:srcRect/>
          <a:stretch>
            <a:fillRect/>
          </a:stretch>
        </p:blipFill>
        <p:spPr bwMode="auto">
          <a:xfrm>
            <a:off x="3584386" y="3688975"/>
            <a:ext cx="976571" cy="732429"/>
          </a:xfrm>
          <a:prstGeom prst="rect">
            <a:avLst/>
          </a:prstGeom>
          <a:noFill/>
          <a:ln w="9525">
            <a:noFill/>
            <a:miter lim="800000"/>
            <a:headEnd/>
            <a:tailEnd/>
          </a:ln>
        </p:spPr>
      </p:pic>
      <p:sp>
        <p:nvSpPr>
          <p:cNvPr id="30" name="TextBox 29"/>
          <p:cNvSpPr txBox="1"/>
          <p:nvPr/>
        </p:nvSpPr>
        <p:spPr>
          <a:xfrm>
            <a:off x="3111248" y="6484336"/>
            <a:ext cx="2753804" cy="369332"/>
          </a:xfrm>
          <a:prstGeom prst="rect">
            <a:avLst/>
          </a:prstGeom>
          <a:noFill/>
        </p:spPr>
        <p:txBody>
          <a:bodyPr wrap="none" rtlCol="0">
            <a:spAutoFit/>
          </a:bodyPr>
          <a:lstStyle/>
          <a:p>
            <a:r>
              <a:rPr lang="en-US" dirty="0" smtClean="0">
                <a:solidFill>
                  <a:schemeClr val="tx1">
                    <a:alpha val="40000"/>
                  </a:schemeClr>
                </a:solidFill>
              </a:rPr>
              <a:t>Technical Accomplishments</a:t>
            </a:r>
            <a:endParaRPr lang="en-US" dirty="0">
              <a:solidFill>
                <a:schemeClr val="tx1">
                  <a:alpha val="40000"/>
                </a:schemeClr>
              </a:solidFill>
            </a:endParaRPr>
          </a:p>
        </p:txBody>
      </p:sp>
      <p:sp>
        <p:nvSpPr>
          <p:cNvPr id="31" name="Left Brace 30"/>
          <p:cNvSpPr/>
          <p:nvPr/>
        </p:nvSpPr>
        <p:spPr>
          <a:xfrm>
            <a:off x="2349395" y="3052335"/>
            <a:ext cx="260230" cy="4373805"/>
          </a:xfrm>
          <a:prstGeom prst="leftBrace">
            <a:avLst/>
          </a:prstGeom>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Left Brace 31"/>
          <p:cNvSpPr/>
          <p:nvPr/>
        </p:nvSpPr>
        <p:spPr>
          <a:xfrm>
            <a:off x="6825960" y="3152590"/>
            <a:ext cx="260230" cy="4162150"/>
          </a:xfrm>
          <a:prstGeom prst="leftBrace">
            <a:avLst/>
          </a:prstGeom>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New Test Generates Multiple Strain Rates in a Single Specimen</a:t>
            </a:r>
            <a:endParaRPr lang="en-US" dirty="0"/>
          </a:p>
        </p:txBody>
      </p:sp>
      <p:sp>
        <p:nvSpPr>
          <p:cNvPr id="3" name="Content Placeholder 2"/>
          <p:cNvSpPr>
            <a:spLocks noGrp="1"/>
          </p:cNvSpPr>
          <p:nvPr>
            <p:ph idx="1"/>
          </p:nvPr>
        </p:nvSpPr>
        <p:spPr>
          <a:xfrm>
            <a:off x="457200" y="5070363"/>
            <a:ext cx="8229600" cy="1413974"/>
          </a:xfrm>
        </p:spPr>
        <p:txBody>
          <a:bodyPr>
            <a:normAutofit fontScale="85000" lnSpcReduction="20000"/>
          </a:bodyPr>
          <a:lstStyle/>
          <a:p>
            <a:r>
              <a:rPr lang="en-US" b="1" dirty="0" smtClean="0">
                <a:solidFill>
                  <a:srgbClr val="FF0000"/>
                </a:solidFill>
              </a:rPr>
              <a:t>The new method generates smoothly increasing strain path to the final strain under reasonably constant strain rate.</a:t>
            </a:r>
          </a:p>
          <a:p>
            <a:r>
              <a:rPr lang="en-US" dirty="0" smtClean="0"/>
              <a:t>Further test development is planned for in order to improve the control of strain and strain rate distribution.</a:t>
            </a:r>
            <a:endParaRPr lang="en-US" dirty="0"/>
          </a:p>
        </p:txBody>
      </p:sp>
      <p:pic>
        <p:nvPicPr>
          <p:cNvPr id="5" name="Picture 4" descr="CM Capture 1.png"/>
          <p:cNvPicPr>
            <a:picLocks noChangeAspect="1"/>
          </p:cNvPicPr>
          <p:nvPr/>
        </p:nvPicPr>
        <p:blipFill>
          <a:blip r:embed="rId3"/>
          <a:stretch>
            <a:fillRect/>
          </a:stretch>
        </p:blipFill>
        <p:spPr>
          <a:xfrm>
            <a:off x="1498600" y="1079114"/>
            <a:ext cx="5896573" cy="3991248"/>
          </a:xfrm>
          <a:prstGeom prst="rect">
            <a:avLst/>
          </a:prstGeom>
        </p:spPr>
      </p:pic>
      <p:sp>
        <p:nvSpPr>
          <p:cNvPr id="6" name="TextBox 5"/>
          <p:cNvSpPr txBox="1"/>
          <p:nvPr/>
        </p:nvSpPr>
        <p:spPr>
          <a:xfrm>
            <a:off x="3210635" y="6484336"/>
            <a:ext cx="2753804" cy="369332"/>
          </a:xfrm>
          <a:prstGeom prst="rect">
            <a:avLst/>
          </a:prstGeom>
          <a:noFill/>
        </p:spPr>
        <p:txBody>
          <a:bodyPr wrap="none" rtlCol="0">
            <a:spAutoFit/>
          </a:bodyPr>
          <a:lstStyle/>
          <a:p>
            <a:r>
              <a:rPr lang="en-US" dirty="0" smtClean="0">
                <a:solidFill>
                  <a:schemeClr val="tx1">
                    <a:alpha val="40000"/>
                  </a:schemeClr>
                </a:solidFill>
              </a:rPr>
              <a:t>Technical Accomplishments</a:t>
            </a:r>
            <a:endParaRPr lang="en-US" dirty="0">
              <a:solidFill>
                <a:schemeClr val="tx1">
                  <a:alpha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M Capture 4.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04" y="1753108"/>
            <a:ext cx="8204200" cy="1625600"/>
          </a:xfrm>
          <a:prstGeom prst="rect">
            <a:avLst/>
          </a:prstGeom>
        </p:spPr>
      </p:pic>
      <p:sp>
        <p:nvSpPr>
          <p:cNvPr id="2" name="Title 1"/>
          <p:cNvSpPr>
            <a:spLocks noGrp="1"/>
          </p:cNvSpPr>
          <p:nvPr>
            <p:ph type="title"/>
          </p:nvPr>
        </p:nvSpPr>
        <p:spPr/>
        <p:txBody>
          <a:bodyPr>
            <a:normAutofit/>
          </a:bodyPr>
          <a:lstStyle/>
          <a:p>
            <a:r>
              <a:rPr lang="en-US" dirty="0" smtClean="0"/>
              <a:t>Damage Analysis in Mg Alloys</a:t>
            </a:r>
            <a:endParaRPr lang="en-US" dirty="0"/>
          </a:p>
        </p:txBody>
      </p:sp>
      <p:sp>
        <p:nvSpPr>
          <p:cNvPr id="3" name="Content Placeholder 2"/>
          <p:cNvSpPr>
            <a:spLocks noGrp="1"/>
          </p:cNvSpPr>
          <p:nvPr>
            <p:ph idx="1"/>
          </p:nvPr>
        </p:nvSpPr>
        <p:spPr>
          <a:xfrm>
            <a:off x="457199" y="3338434"/>
            <a:ext cx="8328375" cy="1334829"/>
          </a:xfrm>
        </p:spPr>
        <p:txBody>
          <a:bodyPr>
            <a:normAutofit/>
          </a:bodyPr>
          <a:lstStyle/>
          <a:p>
            <a:r>
              <a:rPr lang="en-US" sz="2400" dirty="0" smtClean="0"/>
              <a:t>The void statistics are generated by image processing.</a:t>
            </a:r>
          </a:p>
          <a:p>
            <a:pPr lvl="1"/>
            <a:r>
              <a:rPr lang="en-US" sz="2000" dirty="0" smtClean="0"/>
              <a:t>Data can be used for calibration of micromechanics-based material and failure models for FEM simulations.</a:t>
            </a:r>
          </a:p>
        </p:txBody>
      </p:sp>
      <p:pic>
        <p:nvPicPr>
          <p:cNvPr id="12" name="Picture 4" descr="Untitled-8.tif"/>
          <p:cNvPicPr>
            <a:picLocks noChangeAspect="1"/>
          </p:cNvPicPr>
          <p:nvPr/>
        </p:nvPicPr>
        <p:blipFill>
          <a:blip r:embed="rId4"/>
          <a:srcRect/>
          <a:stretch>
            <a:fillRect/>
          </a:stretch>
        </p:blipFill>
        <p:spPr bwMode="auto">
          <a:xfrm>
            <a:off x="357518" y="4456508"/>
            <a:ext cx="2438405" cy="1828804"/>
          </a:xfrm>
          <a:prstGeom prst="rect">
            <a:avLst/>
          </a:prstGeom>
          <a:noFill/>
          <a:ln w="9525">
            <a:solidFill>
              <a:schemeClr val="tx1"/>
            </a:solidFill>
            <a:miter lim="800000"/>
            <a:headEnd/>
            <a:tailEnd/>
          </a:ln>
        </p:spPr>
      </p:pic>
      <p:pic>
        <p:nvPicPr>
          <p:cNvPr id="14" name="Picture 5" descr="Binarised_SEM_image_use8.tif"/>
          <p:cNvPicPr>
            <a:picLocks noChangeAspect="1"/>
          </p:cNvPicPr>
          <p:nvPr/>
        </p:nvPicPr>
        <p:blipFill>
          <a:blip r:embed="rId5"/>
          <a:srcRect/>
          <a:stretch>
            <a:fillRect/>
          </a:stretch>
        </p:blipFill>
        <p:spPr bwMode="auto">
          <a:xfrm>
            <a:off x="3449304" y="4456508"/>
            <a:ext cx="2438405" cy="1826272"/>
          </a:xfrm>
          <a:prstGeom prst="rect">
            <a:avLst/>
          </a:prstGeom>
          <a:noFill/>
          <a:ln w="9525">
            <a:solidFill>
              <a:schemeClr val="tx1"/>
            </a:solidFill>
            <a:miter lim="800000"/>
            <a:headEnd/>
            <a:tailEnd/>
          </a:ln>
        </p:spPr>
      </p:pic>
      <p:pic>
        <p:nvPicPr>
          <p:cNvPr id="15" name="Picture 6" descr="Area Distribution_8_basic.tif"/>
          <p:cNvPicPr>
            <a:picLocks noChangeAspect="1"/>
          </p:cNvPicPr>
          <p:nvPr/>
        </p:nvPicPr>
        <p:blipFill>
          <a:blip r:embed="rId6"/>
          <a:srcRect l="4801"/>
          <a:stretch>
            <a:fillRect/>
          </a:stretch>
        </p:blipFill>
        <p:spPr bwMode="auto">
          <a:xfrm>
            <a:off x="6507278" y="4417227"/>
            <a:ext cx="2278297" cy="1913088"/>
          </a:xfrm>
          <a:prstGeom prst="rect">
            <a:avLst/>
          </a:prstGeom>
          <a:noFill/>
          <a:ln w="9525">
            <a:noFill/>
            <a:miter lim="800000"/>
            <a:headEnd/>
            <a:tailEnd/>
          </a:ln>
        </p:spPr>
      </p:pic>
      <p:cxnSp>
        <p:nvCxnSpPr>
          <p:cNvPr id="17" name="Straight Arrow Connector 16"/>
          <p:cNvCxnSpPr>
            <a:stCxn id="12" idx="3"/>
            <a:endCxn id="14" idx="1"/>
          </p:cNvCxnSpPr>
          <p:nvPr/>
        </p:nvCxnSpPr>
        <p:spPr>
          <a:xfrm flipV="1">
            <a:off x="2795923" y="5369644"/>
            <a:ext cx="653381" cy="1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3"/>
          </p:cNvCxnSpPr>
          <p:nvPr/>
        </p:nvCxnSpPr>
        <p:spPr>
          <a:xfrm>
            <a:off x="5887709" y="5369644"/>
            <a:ext cx="6094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17921" y="4508884"/>
            <a:ext cx="1428596" cy="338554"/>
          </a:xfrm>
          <a:prstGeom prst="rect">
            <a:avLst/>
          </a:prstGeom>
          <a:solidFill>
            <a:schemeClr val="bg1">
              <a:alpha val="50000"/>
            </a:schemeClr>
          </a:solidFill>
        </p:spPr>
        <p:txBody>
          <a:bodyPr wrap="none" rtlCol="0">
            <a:spAutoFit/>
          </a:bodyPr>
          <a:lstStyle/>
          <a:p>
            <a:r>
              <a:rPr lang="en-US" sz="1600" b="1" dirty="0" smtClean="0">
                <a:solidFill>
                  <a:srgbClr val="000000"/>
                </a:solidFill>
              </a:rPr>
              <a:t>Original Image</a:t>
            </a:r>
            <a:endParaRPr lang="en-US" sz="1600" b="1" dirty="0">
              <a:solidFill>
                <a:srgbClr val="000000"/>
              </a:solidFill>
            </a:endParaRPr>
          </a:p>
        </p:txBody>
      </p:sp>
      <p:sp>
        <p:nvSpPr>
          <p:cNvPr id="23" name="TextBox 22"/>
          <p:cNvSpPr txBox="1"/>
          <p:nvPr/>
        </p:nvSpPr>
        <p:spPr>
          <a:xfrm>
            <a:off x="3558782" y="4520628"/>
            <a:ext cx="1634181" cy="338554"/>
          </a:xfrm>
          <a:prstGeom prst="rect">
            <a:avLst/>
          </a:prstGeom>
          <a:solidFill>
            <a:schemeClr val="bg1">
              <a:alpha val="50000"/>
            </a:schemeClr>
          </a:solidFill>
        </p:spPr>
        <p:txBody>
          <a:bodyPr wrap="none" rtlCol="0">
            <a:spAutoFit/>
          </a:bodyPr>
          <a:lstStyle/>
          <a:p>
            <a:r>
              <a:rPr lang="en-US" sz="1600" b="1" dirty="0" smtClean="0">
                <a:solidFill>
                  <a:srgbClr val="000000"/>
                </a:solidFill>
              </a:rPr>
              <a:t>Discovered Voids</a:t>
            </a:r>
            <a:endParaRPr lang="en-US" sz="1600" b="1" dirty="0">
              <a:solidFill>
                <a:srgbClr val="000000"/>
              </a:solidFill>
            </a:endParaRPr>
          </a:p>
        </p:txBody>
      </p:sp>
      <p:sp>
        <p:nvSpPr>
          <p:cNvPr id="24" name="TextBox 23"/>
          <p:cNvSpPr txBox="1"/>
          <p:nvPr/>
        </p:nvSpPr>
        <p:spPr>
          <a:xfrm>
            <a:off x="6613154" y="4457858"/>
            <a:ext cx="2015796" cy="338554"/>
          </a:xfrm>
          <a:prstGeom prst="rect">
            <a:avLst/>
          </a:prstGeom>
          <a:noFill/>
        </p:spPr>
        <p:txBody>
          <a:bodyPr wrap="none" rtlCol="0">
            <a:spAutoFit/>
          </a:bodyPr>
          <a:lstStyle/>
          <a:p>
            <a:r>
              <a:rPr lang="en-US" sz="1600" b="1" dirty="0" smtClean="0"/>
              <a:t>Void Size Distribution</a:t>
            </a:r>
            <a:endParaRPr lang="en-US" sz="1600" b="1" dirty="0"/>
          </a:p>
        </p:txBody>
      </p:sp>
      <p:sp>
        <p:nvSpPr>
          <p:cNvPr id="25" name="TextBox 24"/>
          <p:cNvSpPr txBox="1"/>
          <p:nvPr/>
        </p:nvSpPr>
        <p:spPr>
          <a:xfrm>
            <a:off x="3067070" y="6488668"/>
            <a:ext cx="2753804" cy="369332"/>
          </a:xfrm>
          <a:prstGeom prst="rect">
            <a:avLst/>
          </a:prstGeom>
          <a:noFill/>
        </p:spPr>
        <p:txBody>
          <a:bodyPr wrap="none" rtlCol="0">
            <a:spAutoFit/>
          </a:bodyPr>
          <a:lstStyle/>
          <a:p>
            <a:r>
              <a:rPr lang="en-US" dirty="0" smtClean="0">
                <a:solidFill>
                  <a:schemeClr val="tx1">
                    <a:alpha val="40000"/>
                  </a:schemeClr>
                </a:solidFill>
              </a:rPr>
              <a:t>Technical Accomplishments</a:t>
            </a:r>
            <a:endParaRPr lang="en-US" dirty="0">
              <a:solidFill>
                <a:schemeClr val="tx1">
                  <a:alpha val="40000"/>
                </a:schemeClr>
              </a:solidFill>
            </a:endParaRPr>
          </a:p>
        </p:txBody>
      </p:sp>
      <p:pic>
        <p:nvPicPr>
          <p:cNvPr id="5" name="Picture 4" descr="AM60R5-27-top_100X_mont_smirrorz.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28158"/>
            <a:ext cx="9144000" cy="8719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Void Profile Examples for AM60</a:t>
            </a:r>
            <a:endParaRPr lang="en-US" dirty="0"/>
          </a:p>
        </p:txBody>
      </p:sp>
      <p:sp>
        <p:nvSpPr>
          <p:cNvPr id="3" name="Content Placeholder 2"/>
          <p:cNvSpPr>
            <a:spLocks noGrp="1"/>
          </p:cNvSpPr>
          <p:nvPr>
            <p:ph idx="1"/>
          </p:nvPr>
        </p:nvSpPr>
        <p:spPr>
          <a:xfrm>
            <a:off x="5715000" y="1007478"/>
            <a:ext cx="3225800" cy="3468316"/>
          </a:xfrm>
        </p:spPr>
        <p:txBody>
          <a:bodyPr>
            <a:normAutofit fontScale="85000" lnSpcReduction="10000"/>
          </a:bodyPr>
          <a:lstStyle/>
          <a:p>
            <a:r>
              <a:rPr lang="en-US" dirty="0" smtClean="0"/>
              <a:t>Results are generated by the </a:t>
            </a:r>
            <a:r>
              <a:rPr lang="en-US" dirty="0" smtClean="0"/>
              <a:t>interrupted strain method</a:t>
            </a:r>
            <a:endParaRPr lang="en-US" dirty="0" smtClean="0"/>
          </a:p>
          <a:p>
            <a:r>
              <a:rPr lang="en-US" dirty="0" smtClean="0"/>
              <a:t>The tests show that void nucleation and growth (damage) intensifies with strain rates for AM60.</a:t>
            </a:r>
          </a:p>
          <a:p>
            <a:pPr lvl="1"/>
            <a:r>
              <a:rPr lang="en-US" dirty="0" smtClean="0"/>
              <a:t>More test are needed for different initial porosities</a:t>
            </a:r>
          </a:p>
        </p:txBody>
      </p:sp>
      <p:sp>
        <p:nvSpPr>
          <p:cNvPr id="34" name="TextBox 33"/>
          <p:cNvSpPr txBox="1"/>
          <p:nvPr/>
        </p:nvSpPr>
        <p:spPr>
          <a:xfrm>
            <a:off x="3067070" y="6488668"/>
            <a:ext cx="2753804" cy="369332"/>
          </a:xfrm>
          <a:prstGeom prst="rect">
            <a:avLst/>
          </a:prstGeom>
          <a:noFill/>
        </p:spPr>
        <p:txBody>
          <a:bodyPr wrap="none" rtlCol="0">
            <a:spAutoFit/>
          </a:bodyPr>
          <a:lstStyle/>
          <a:p>
            <a:r>
              <a:rPr lang="en-US" dirty="0" smtClean="0">
                <a:solidFill>
                  <a:schemeClr val="tx1">
                    <a:alpha val="40000"/>
                  </a:schemeClr>
                </a:solidFill>
              </a:rPr>
              <a:t>Technical Accomplishments</a:t>
            </a:r>
            <a:endParaRPr lang="en-US" dirty="0">
              <a:solidFill>
                <a:schemeClr val="tx1">
                  <a:alpha val="40000"/>
                </a:schemeClr>
              </a:solidFill>
            </a:endParaRPr>
          </a:p>
        </p:txBody>
      </p:sp>
      <p:grpSp>
        <p:nvGrpSpPr>
          <p:cNvPr id="29" name="Group 28"/>
          <p:cNvGrpSpPr/>
          <p:nvPr/>
        </p:nvGrpSpPr>
        <p:grpSpPr>
          <a:xfrm>
            <a:off x="84225" y="1344671"/>
            <a:ext cx="5592806" cy="4455389"/>
            <a:chOff x="66258" y="1007477"/>
            <a:chExt cx="5592806" cy="4455389"/>
          </a:xfrm>
        </p:grpSpPr>
        <p:pic>
          <p:nvPicPr>
            <p:cNvPr id="39" name="Picture 38" descr="out_100ps_clean.png"/>
            <p:cNvPicPr>
              <a:picLocks noChangeAspect="1"/>
            </p:cNvPicPr>
            <p:nvPr/>
          </p:nvPicPr>
          <p:blipFill>
            <a:blip r:embed="rId3"/>
            <a:stretch>
              <a:fillRect/>
            </a:stretch>
          </p:blipFill>
          <p:spPr>
            <a:xfrm>
              <a:off x="401264" y="2472975"/>
              <a:ext cx="5257800" cy="1365250"/>
            </a:xfrm>
            <a:prstGeom prst="rect">
              <a:avLst/>
            </a:prstGeom>
          </p:spPr>
        </p:pic>
        <p:grpSp>
          <p:nvGrpSpPr>
            <p:cNvPr id="13" name="Group 16"/>
            <p:cNvGrpSpPr/>
            <p:nvPr/>
          </p:nvGrpSpPr>
          <p:grpSpPr>
            <a:xfrm>
              <a:off x="405855" y="2307330"/>
              <a:ext cx="1129686" cy="551478"/>
              <a:chOff x="5918200" y="2020332"/>
              <a:chExt cx="1129686" cy="551478"/>
            </a:xfrm>
          </p:grpSpPr>
          <p:sp>
            <p:nvSpPr>
              <p:cNvPr id="18" name="TextBox 17"/>
              <p:cNvSpPr txBox="1"/>
              <p:nvPr/>
            </p:nvSpPr>
            <p:spPr>
              <a:xfrm>
                <a:off x="5918200" y="2171700"/>
                <a:ext cx="1129686" cy="400110"/>
              </a:xfrm>
              <a:prstGeom prst="rect">
                <a:avLst/>
              </a:prstGeom>
              <a:noFill/>
            </p:spPr>
            <p:txBody>
              <a:bodyPr wrap="none" rtlCol="0">
                <a:spAutoFit/>
              </a:bodyPr>
              <a:lstStyle/>
              <a:p>
                <a:r>
                  <a:rPr lang="el-GR" sz="2000" dirty="0" smtClean="0">
                    <a:solidFill>
                      <a:schemeClr val="bg1"/>
                    </a:solidFill>
                  </a:rPr>
                  <a:t>ε</a:t>
                </a:r>
                <a:r>
                  <a:rPr lang="en-US" sz="2000" dirty="0" smtClean="0">
                    <a:solidFill>
                      <a:schemeClr val="bg1"/>
                    </a:solidFill>
                  </a:rPr>
                  <a:t> = 100/s</a:t>
                </a:r>
                <a:endParaRPr lang="en-US" sz="2000" dirty="0">
                  <a:solidFill>
                    <a:schemeClr val="bg1"/>
                  </a:solidFill>
                </a:endParaRPr>
              </a:p>
            </p:txBody>
          </p:sp>
          <p:sp>
            <p:nvSpPr>
              <p:cNvPr id="19" name="TextBox 18"/>
              <p:cNvSpPr txBox="1"/>
              <p:nvPr/>
            </p:nvSpPr>
            <p:spPr>
              <a:xfrm>
                <a:off x="5956300" y="2020332"/>
                <a:ext cx="242938" cy="369332"/>
              </a:xfrm>
              <a:prstGeom prst="rect">
                <a:avLst/>
              </a:prstGeom>
              <a:noFill/>
            </p:spPr>
            <p:txBody>
              <a:bodyPr wrap="none" rtlCol="0">
                <a:spAutoFit/>
              </a:bodyPr>
              <a:lstStyle/>
              <a:p>
                <a:r>
                  <a:rPr lang="en-US" dirty="0" smtClean="0">
                    <a:solidFill>
                      <a:srgbClr val="FFFFFF"/>
                    </a:solidFill>
                  </a:rPr>
                  <a:t>.</a:t>
                </a:r>
                <a:endParaRPr lang="en-US" dirty="0">
                  <a:solidFill>
                    <a:srgbClr val="FFFFFF"/>
                  </a:solidFill>
                </a:endParaRPr>
              </a:p>
            </p:txBody>
          </p:sp>
        </p:grpSp>
        <p:pic>
          <p:nvPicPr>
            <p:cNvPr id="40" name="Picture 39" descr="out_500ps_clean_B.png"/>
            <p:cNvPicPr>
              <a:picLocks noChangeAspect="1"/>
            </p:cNvPicPr>
            <p:nvPr/>
          </p:nvPicPr>
          <p:blipFill>
            <a:blip r:embed="rId4"/>
            <a:stretch>
              <a:fillRect/>
            </a:stretch>
          </p:blipFill>
          <p:spPr>
            <a:xfrm>
              <a:off x="401264" y="3823948"/>
              <a:ext cx="5257800" cy="1365250"/>
            </a:xfrm>
            <a:prstGeom prst="rect">
              <a:avLst/>
            </a:prstGeom>
          </p:spPr>
        </p:pic>
        <p:sp>
          <p:nvSpPr>
            <p:cNvPr id="25" name="TextBox 24"/>
            <p:cNvSpPr txBox="1"/>
            <p:nvPr/>
          </p:nvSpPr>
          <p:spPr>
            <a:xfrm>
              <a:off x="444335" y="3846034"/>
              <a:ext cx="1129686" cy="400110"/>
            </a:xfrm>
            <a:prstGeom prst="rect">
              <a:avLst/>
            </a:prstGeom>
            <a:noFill/>
          </p:spPr>
          <p:txBody>
            <a:bodyPr wrap="none" rtlCol="0">
              <a:spAutoFit/>
            </a:bodyPr>
            <a:lstStyle/>
            <a:p>
              <a:r>
                <a:rPr lang="el-GR" sz="2000" dirty="0" smtClean="0">
                  <a:solidFill>
                    <a:schemeClr val="bg1"/>
                  </a:solidFill>
                </a:rPr>
                <a:t>ε</a:t>
              </a:r>
              <a:r>
                <a:rPr lang="en-US" sz="2000" dirty="0" smtClean="0">
                  <a:solidFill>
                    <a:schemeClr val="bg1"/>
                  </a:solidFill>
                </a:rPr>
                <a:t> = 500/s</a:t>
              </a:r>
              <a:endParaRPr lang="en-US" sz="2000" dirty="0">
                <a:solidFill>
                  <a:schemeClr val="bg1"/>
                </a:solidFill>
              </a:endParaRPr>
            </a:p>
          </p:txBody>
        </p:sp>
        <p:sp>
          <p:nvSpPr>
            <p:cNvPr id="26" name="TextBox 25"/>
            <p:cNvSpPr txBox="1"/>
            <p:nvPr/>
          </p:nvSpPr>
          <p:spPr>
            <a:xfrm>
              <a:off x="493478" y="3705709"/>
              <a:ext cx="242938" cy="369332"/>
            </a:xfrm>
            <a:prstGeom prst="rect">
              <a:avLst/>
            </a:prstGeom>
            <a:noFill/>
          </p:spPr>
          <p:txBody>
            <a:bodyPr wrap="none" rtlCol="0">
              <a:spAutoFit/>
            </a:bodyPr>
            <a:lstStyle/>
            <a:p>
              <a:r>
                <a:rPr lang="en-US" dirty="0" smtClean="0">
                  <a:solidFill>
                    <a:srgbClr val="FFFFFF"/>
                  </a:solidFill>
                </a:rPr>
                <a:t>.</a:t>
              </a:r>
              <a:endParaRPr lang="en-US" dirty="0">
                <a:solidFill>
                  <a:srgbClr val="FFFFFF"/>
                </a:solidFill>
              </a:endParaRPr>
            </a:p>
          </p:txBody>
        </p:sp>
        <p:grpSp>
          <p:nvGrpSpPr>
            <p:cNvPr id="50" name="Group 49"/>
            <p:cNvGrpSpPr/>
            <p:nvPr/>
          </p:nvGrpSpPr>
          <p:grpSpPr>
            <a:xfrm>
              <a:off x="1111878" y="5093534"/>
              <a:ext cx="4365658" cy="369332"/>
              <a:chOff x="1067706" y="5038319"/>
              <a:chExt cx="4365658" cy="369332"/>
            </a:xfrm>
          </p:grpSpPr>
          <p:sp>
            <p:nvSpPr>
              <p:cNvPr id="7" name="TextBox 6"/>
              <p:cNvSpPr txBox="1"/>
              <p:nvPr/>
            </p:nvSpPr>
            <p:spPr>
              <a:xfrm>
                <a:off x="1067706" y="5038319"/>
                <a:ext cx="4365658" cy="369332"/>
              </a:xfrm>
              <a:prstGeom prst="rect">
                <a:avLst/>
              </a:prstGeom>
              <a:noFill/>
            </p:spPr>
            <p:txBody>
              <a:bodyPr wrap="square" rtlCol="0">
                <a:spAutoFit/>
              </a:bodyPr>
              <a:lstStyle/>
              <a:p>
                <a:r>
                  <a:rPr lang="en-US" dirty="0" smtClean="0"/>
                  <a:t>0%				5%				10%</a:t>
                </a:r>
                <a:endParaRPr lang="en-US" dirty="0"/>
              </a:p>
            </p:txBody>
          </p:sp>
          <p:cxnSp>
            <p:nvCxnSpPr>
              <p:cNvPr id="30" name="Straight Arrow Connector 29"/>
              <p:cNvCxnSpPr/>
              <p:nvPr/>
            </p:nvCxnSpPr>
            <p:spPr>
              <a:xfrm>
                <a:off x="1544280" y="5237649"/>
                <a:ext cx="128930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387437" y="5243483"/>
                <a:ext cx="128930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396529" y="1007477"/>
              <a:ext cx="5257800" cy="1483502"/>
              <a:chOff x="1390399" y="786617"/>
              <a:chExt cx="5257800" cy="1483502"/>
            </a:xfrm>
          </p:grpSpPr>
          <p:pic>
            <p:nvPicPr>
              <p:cNvPr id="28" name="Picture 27" descr="out_1ps_clean.png"/>
              <p:cNvPicPr>
                <a:picLocks noChangeAspect="1"/>
              </p:cNvPicPr>
              <p:nvPr/>
            </p:nvPicPr>
            <p:blipFill>
              <a:blip r:embed="rId5"/>
              <a:stretch>
                <a:fillRect/>
              </a:stretch>
            </p:blipFill>
            <p:spPr>
              <a:xfrm>
                <a:off x="1390399" y="904869"/>
                <a:ext cx="5257800" cy="1365250"/>
              </a:xfrm>
              <a:prstGeom prst="rect">
                <a:avLst/>
              </a:prstGeom>
            </p:spPr>
          </p:pic>
          <p:sp>
            <p:nvSpPr>
              <p:cNvPr id="35" name="TextBox 34"/>
              <p:cNvSpPr txBox="1"/>
              <p:nvPr/>
            </p:nvSpPr>
            <p:spPr>
              <a:xfrm>
                <a:off x="5979342" y="941219"/>
                <a:ext cx="635623" cy="369332"/>
              </a:xfrm>
              <a:prstGeom prst="rect">
                <a:avLst/>
              </a:prstGeom>
              <a:noFill/>
            </p:spPr>
            <p:txBody>
              <a:bodyPr wrap="none" rtlCol="0">
                <a:spAutoFit/>
              </a:bodyPr>
              <a:lstStyle/>
              <a:p>
                <a:r>
                  <a:rPr lang="en-US" dirty="0" smtClean="0">
                    <a:solidFill>
                      <a:schemeClr val="bg1"/>
                    </a:solidFill>
                  </a:rPr>
                  <a:t>100x</a:t>
                </a:r>
                <a:endParaRPr lang="en-US" dirty="0">
                  <a:solidFill>
                    <a:schemeClr val="bg1"/>
                  </a:solidFill>
                </a:endParaRPr>
              </a:p>
            </p:txBody>
          </p:sp>
          <p:grpSp>
            <p:nvGrpSpPr>
              <p:cNvPr id="33" name="Group 13"/>
              <p:cNvGrpSpPr/>
              <p:nvPr/>
            </p:nvGrpSpPr>
            <p:grpSpPr>
              <a:xfrm>
                <a:off x="1406177" y="786617"/>
                <a:ext cx="869699" cy="540435"/>
                <a:chOff x="5918200" y="2020332"/>
                <a:chExt cx="869699" cy="540435"/>
              </a:xfrm>
            </p:grpSpPr>
            <p:sp>
              <p:nvSpPr>
                <p:cNvPr id="36" name="TextBox 35"/>
                <p:cNvSpPr txBox="1"/>
                <p:nvPr/>
              </p:nvSpPr>
              <p:spPr>
                <a:xfrm>
                  <a:off x="5918200" y="2160657"/>
                  <a:ext cx="869699" cy="400110"/>
                </a:xfrm>
                <a:prstGeom prst="rect">
                  <a:avLst/>
                </a:prstGeom>
                <a:noFill/>
              </p:spPr>
              <p:txBody>
                <a:bodyPr wrap="none" rtlCol="0">
                  <a:spAutoFit/>
                </a:bodyPr>
                <a:lstStyle/>
                <a:p>
                  <a:r>
                    <a:rPr lang="el-GR" sz="2000" dirty="0" smtClean="0">
                      <a:solidFill>
                        <a:srgbClr val="FFFFFF"/>
                      </a:solidFill>
                    </a:rPr>
                    <a:t>ε</a:t>
                  </a:r>
                  <a:r>
                    <a:rPr lang="en-US" sz="2000" dirty="0" smtClean="0">
                      <a:solidFill>
                        <a:srgbClr val="FFFFFF"/>
                      </a:solidFill>
                    </a:rPr>
                    <a:t> = 1/s</a:t>
                  </a:r>
                  <a:endParaRPr lang="en-US" sz="2000" dirty="0">
                    <a:solidFill>
                      <a:srgbClr val="FFFFFF"/>
                    </a:solidFill>
                  </a:endParaRPr>
                </a:p>
              </p:txBody>
            </p:sp>
            <p:sp>
              <p:nvSpPr>
                <p:cNvPr id="37" name="TextBox 36"/>
                <p:cNvSpPr txBox="1"/>
                <p:nvPr/>
              </p:nvSpPr>
              <p:spPr>
                <a:xfrm>
                  <a:off x="5956300" y="2020332"/>
                  <a:ext cx="242938" cy="369332"/>
                </a:xfrm>
                <a:prstGeom prst="rect">
                  <a:avLst/>
                </a:prstGeom>
                <a:noFill/>
              </p:spPr>
              <p:txBody>
                <a:bodyPr wrap="none" rtlCol="0">
                  <a:spAutoFit/>
                </a:bodyPr>
                <a:lstStyle/>
                <a:p>
                  <a:r>
                    <a:rPr lang="en-US" dirty="0" smtClean="0">
                      <a:solidFill>
                        <a:srgbClr val="FFFFFF"/>
                      </a:solidFill>
                    </a:rPr>
                    <a:t>.</a:t>
                  </a:r>
                  <a:endParaRPr lang="en-US" dirty="0">
                    <a:solidFill>
                      <a:srgbClr val="FFFFFF"/>
                    </a:solidFill>
                  </a:endParaRPr>
                </a:p>
              </p:txBody>
            </p:sp>
          </p:grpSp>
        </p:grpSp>
        <p:sp>
          <p:nvSpPr>
            <p:cNvPr id="44" name="TextBox 43"/>
            <p:cNvSpPr txBox="1"/>
            <p:nvPr/>
          </p:nvSpPr>
          <p:spPr>
            <a:xfrm>
              <a:off x="409365" y="5082491"/>
              <a:ext cx="728610" cy="369332"/>
            </a:xfrm>
            <a:prstGeom prst="rect">
              <a:avLst/>
            </a:prstGeom>
            <a:noFill/>
          </p:spPr>
          <p:txBody>
            <a:bodyPr wrap="none" rtlCol="0">
              <a:spAutoFit/>
            </a:bodyPr>
            <a:lstStyle/>
            <a:p>
              <a:r>
                <a:rPr lang="en-US" dirty="0" smtClean="0"/>
                <a:t>Strain</a:t>
              </a:r>
              <a:endParaRPr lang="en-US" dirty="0"/>
            </a:p>
          </p:txBody>
        </p:sp>
        <p:cxnSp>
          <p:nvCxnSpPr>
            <p:cNvPr id="47" name="Straight Arrow Connector 46"/>
            <p:cNvCxnSpPr/>
            <p:nvPr/>
          </p:nvCxnSpPr>
          <p:spPr>
            <a:xfrm rot="5400000">
              <a:off x="-480442" y="3178272"/>
              <a:ext cx="151458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rot="16200000">
              <a:off x="-326405" y="1587871"/>
              <a:ext cx="1154658" cy="369332"/>
            </a:xfrm>
            <a:prstGeom prst="rect">
              <a:avLst/>
            </a:prstGeom>
            <a:noFill/>
          </p:spPr>
          <p:txBody>
            <a:bodyPr wrap="none" rtlCol="0">
              <a:spAutoFit/>
            </a:bodyPr>
            <a:lstStyle/>
            <a:p>
              <a:r>
                <a:rPr lang="en-US" dirty="0" smtClean="0"/>
                <a:t>Strain rate</a:t>
              </a:r>
              <a:endParaRPr lang="en-US" dirty="0"/>
            </a:p>
          </p:txBody>
        </p:sp>
      </p:grpSp>
      <p:grpSp>
        <p:nvGrpSpPr>
          <p:cNvPr id="55" name="Group 16"/>
          <p:cNvGrpSpPr/>
          <p:nvPr/>
        </p:nvGrpSpPr>
        <p:grpSpPr>
          <a:xfrm>
            <a:off x="6262771" y="4368813"/>
            <a:ext cx="761747" cy="384195"/>
            <a:chOff x="5951329" y="2097633"/>
            <a:chExt cx="761747" cy="384195"/>
          </a:xfrm>
        </p:grpSpPr>
        <p:sp>
          <p:nvSpPr>
            <p:cNvPr id="56" name="TextBox 55"/>
            <p:cNvSpPr txBox="1"/>
            <p:nvPr/>
          </p:nvSpPr>
          <p:spPr>
            <a:xfrm>
              <a:off x="5951329" y="2204829"/>
              <a:ext cx="761747" cy="276999"/>
            </a:xfrm>
            <a:prstGeom prst="rect">
              <a:avLst/>
            </a:prstGeom>
            <a:noFill/>
          </p:spPr>
          <p:txBody>
            <a:bodyPr wrap="none" rtlCol="0">
              <a:spAutoFit/>
            </a:bodyPr>
            <a:lstStyle/>
            <a:p>
              <a:r>
                <a:rPr lang="el-GR" sz="1200" dirty="0" smtClean="0">
                  <a:solidFill>
                    <a:schemeClr val="bg1"/>
                  </a:solidFill>
                </a:rPr>
                <a:t>ε</a:t>
              </a:r>
              <a:r>
                <a:rPr lang="en-US" sz="1200" dirty="0" smtClean="0">
                  <a:solidFill>
                    <a:schemeClr val="bg1"/>
                  </a:solidFill>
                </a:rPr>
                <a:t> = 100/s</a:t>
              </a:r>
              <a:endParaRPr lang="en-US" sz="1200" dirty="0">
                <a:solidFill>
                  <a:schemeClr val="bg1"/>
                </a:solidFill>
              </a:endParaRPr>
            </a:p>
          </p:txBody>
        </p:sp>
        <p:sp>
          <p:nvSpPr>
            <p:cNvPr id="57" name="TextBox 56"/>
            <p:cNvSpPr txBox="1"/>
            <p:nvPr/>
          </p:nvSpPr>
          <p:spPr>
            <a:xfrm>
              <a:off x="5967343" y="2097633"/>
              <a:ext cx="223138" cy="261610"/>
            </a:xfrm>
            <a:prstGeom prst="rect">
              <a:avLst/>
            </a:prstGeom>
            <a:noFill/>
          </p:spPr>
          <p:txBody>
            <a:bodyPr wrap="none" rtlCol="0">
              <a:spAutoFit/>
            </a:bodyPr>
            <a:lstStyle/>
            <a:p>
              <a:r>
                <a:rPr lang="en-US" sz="1100" dirty="0" smtClean="0">
                  <a:solidFill>
                    <a:srgbClr val="FFFFFF"/>
                  </a:solidFill>
                </a:rPr>
                <a:t>.</a:t>
              </a:r>
              <a:endParaRPr lang="en-US" sz="1100" dirty="0">
                <a:solidFill>
                  <a:srgbClr val="FFFFFF"/>
                </a:solidFill>
              </a:endParaRPr>
            </a:p>
          </p:txBody>
        </p:sp>
      </p:grpSp>
      <p:pic>
        <p:nvPicPr>
          <p:cNvPr id="32" name="Picture 31" descr="porosity1.png"/>
          <p:cNvPicPr>
            <a:picLocks noChangeAspect="1"/>
          </p:cNvPicPr>
          <p:nvPr/>
        </p:nvPicPr>
        <p:blipFill>
          <a:blip r:embed="rId6"/>
          <a:stretch>
            <a:fillRect/>
          </a:stretch>
        </p:blipFill>
        <p:spPr>
          <a:xfrm>
            <a:off x="5820874" y="4390148"/>
            <a:ext cx="3119926" cy="23399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 4.png"/>
          <p:cNvPicPr>
            <a:picLocks noChangeAspect="1"/>
          </p:cNvPicPr>
          <p:nvPr/>
        </p:nvPicPr>
        <p:blipFill>
          <a:blip r:embed="rId3"/>
          <a:stretch>
            <a:fillRect/>
          </a:stretch>
        </p:blipFill>
        <p:spPr>
          <a:xfrm>
            <a:off x="4262783" y="4633949"/>
            <a:ext cx="2431568" cy="1993601"/>
          </a:xfrm>
          <a:prstGeom prst="rect">
            <a:avLst/>
          </a:prstGeom>
        </p:spPr>
      </p:pic>
      <p:pic>
        <p:nvPicPr>
          <p:cNvPr id="7" name="Picture 6" descr="Picture 1.png"/>
          <p:cNvPicPr>
            <a:picLocks noChangeAspect="1"/>
          </p:cNvPicPr>
          <p:nvPr/>
        </p:nvPicPr>
        <p:blipFill>
          <a:blip r:embed="rId4"/>
          <a:stretch>
            <a:fillRect/>
          </a:stretch>
        </p:blipFill>
        <p:spPr>
          <a:xfrm>
            <a:off x="5171951" y="2271730"/>
            <a:ext cx="2157315" cy="1852666"/>
          </a:xfrm>
          <a:prstGeom prst="rect">
            <a:avLst/>
          </a:prstGeom>
        </p:spPr>
      </p:pic>
      <p:sp>
        <p:nvSpPr>
          <p:cNvPr id="40963" name="Rectangle 2"/>
          <p:cNvSpPr>
            <a:spLocks noGrp="1" noChangeArrowheads="1"/>
          </p:cNvSpPr>
          <p:nvPr>
            <p:ph type="title"/>
          </p:nvPr>
        </p:nvSpPr>
        <p:spPr>
          <a:xfrm>
            <a:off x="457200" y="401638"/>
            <a:ext cx="8229600" cy="1768475"/>
          </a:xfrm>
        </p:spPr>
        <p:txBody>
          <a:bodyPr/>
          <a:lstStyle/>
          <a:p>
            <a:pPr eaLnBrk="1" hangingPunct="1"/>
            <a:r>
              <a:rPr lang="en-US" dirty="0"/>
              <a:t>Collaboration and Coordination with Other Institutions	</a:t>
            </a:r>
          </a:p>
        </p:txBody>
      </p:sp>
      <p:sp>
        <p:nvSpPr>
          <p:cNvPr id="40964" name="Rectangle 3"/>
          <p:cNvSpPr>
            <a:spLocks noGrp="1" noChangeArrowheads="1"/>
          </p:cNvSpPr>
          <p:nvPr>
            <p:ph idx="1"/>
          </p:nvPr>
        </p:nvSpPr>
        <p:spPr>
          <a:xfrm>
            <a:off x="457200" y="1711739"/>
            <a:ext cx="5428974" cy="4503753"/>
          </a:xfrm>
        </p:spPr>
        <p:txBody>
          <a:bodyPr>
            <a:normAutofit fontScale="92500" lnSpcReduction="10000"/>
          </a:bodyPr>
          <a:lstStyle/>
          <a:p>
            <a:pPr eaLnBrk="1" hangingPunct="1"/>
            <a:r>
              <a:rPr lang="en-US" sz="2400" dirty="0" smtClean="0"/>
              <a:t>Collaboration with Mg Front End R&amp;D Project</a:t>
            </a:r>
          </a:p>
          <a:p>
            <a:pPr lvl="1"/>
            <a:r>
              <a:rPr lang="en-US" sz="2000" dirty="0"/>
              <a:t>M</a:t>
            </a:r>
            <a:r>
              <a:rPr lang="en-US" sz="2000" dirty="0" smtClean="0"/>
              <a:t>aterials supplied by OEMs</a:t>
            </a:r>
          </a:p>
          <a:p>
            <a:r>
              <a:rPr lang="en-US" sz="2400" dirty="0" smtClean="0"/>
              <a:t>Technology Transfer</a:t>
            </a:r>
          </a:p>
          <a:p>
            <a:pPr lvl="1"/>
            <a:r>
              <a:rPr lang="en-US" sz="2000" dirty="0" smtClean="0"/>
              <a:t>Test data distributed via www</a:t>
            </a:r>
          </a:p>
          <a:p>
            <a:pPr lvl="2"/>
            <a:r>
              <a:rPr lang="en-US" sz="1600" dirty="0" smtClean="0">
                <a:hlinkClick r:id="rId5"/>
              </a:rPr>
              <a:t>http://thyme.ornl.gov/Mg_new</a:t>
            </a:r>
            <a:endParaRPr lang="en-US" sz="1600" dirty="0" smtClean="0"/>
          </a:p>
          <a:p>
            <a:pPr lvl="1"/>
            <a:r>
              <a:rPr lang="en-US" sz="2000" dirty="0" smtClean="0"/>
              <a:t>Users can select/view/process data and download it for FEM material models</a:t>
            </a:r>
          </a:p>
          <a:p>
            <a:pPr lvl="1"/>
            <a:r>
              <a:rPr lang="en-US" sz="2000" dirty="0" smtClean="0"/>
              <a:t>Direct communication to OEMs</a:t>
            </a:r>
          </a:p>
          <a:p>
            <a:r>
              <a:rPr lang="en-US" sz="2400" dirty="0" smtClean="0"/>
              <a:t>Education</a:t>
            </a:r>
          </a:p>
          <a:p>
            <a:pPr lvl="1"/>
            <a:r>
              <a:rPr lang="en-US" sz="2000" dirty="0" smtClean="0"/>
              <a:t>Two postdoctoral students</a:t>
            </a:r>
          </a:p>
          <a:p>
            <a:pPr lvl="1"/>
            <a:r>
              <a:rPr lang="en-US" sz="2000" dirty="0" smtClean="0"/>
              <a:t>8 student interns so far</a:t>
            </a:r>
          </a:p>
          <a:p>
            <a:pPr lvl="1"/>
            <a:r>
              <a:rPr lang="en-US" sz="2000" dirty="0" smtClean="0"/>
              <a:t>9 summer students for 2011</a:t>
            </a:r>
          </a:p>
          <a:p>
            <a:pPr lvl="1"/>
            <a:endParaRPr lang="en-US" sz="2000" dirty="0" smtClean="0"/>
          </a:p>
          <a:p>
            <a:pPr lvl="1"/>
            <a:endParaRPr lang="en-US" sz="2000" dirty="0" smtClean="0"/>
          </a:p>
        </p:txBody>
      </p:sp>
      <p:pic>
        <p:nvPicPr>
          <p:cNvPr id="5" name="Picture 4" descr="Picture 3.png"/>
          <p:cNvPicPr>
            <a:picLocks noChangeAspect="1"/>
          </p:cNvPicPr>
          <p:nvPr/>
        </p:nvPicPr>
        <p:blipFill>
          <a:blip r:embed="rId6"/>
          <a:stretch>
            <a:fillRect/>
          </a:stretch>
        </p:blipFill>
        <p:spPr>
          <a:xfrm>
            <a:off x="6718301" y="1350532"/>
            <a:ext cx="2151338" cy="1847532"/>
          </a:xfrm>
          <a:prstGeom prst="rect">
            <a:avLst/>
          </a:prstGeom>
        </p:spPr>
      </p:pic>
      <p:pic>
        <p:nvPicPr>
          <p:cNvPr id="6" name="Picture 5" descr="Picture 6.png"/>
          <p:cNvPicPr>
            <a:picLocks noChangeAspect="1"/>
          </p:cNvPicPr>
          <p:nvPr/>
        </p:nvPicPr>
        <p:blipFill>
          <a:blip r:embed="rId7"/>
          <a:stretch>
            <a:fillRect/>
          </a:stretch>
        </p:blipFill>
        <p:spPr>
          <a:xfrm>
            <a:off x="6718300" y="3945115"/>
            <a:ext cx="2152149" cy="202250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111203" y="995604"/>
            <a:ext cx="8578799" cy="5554656"/>
          </a:xfrm>
        </p:spPr>
        <p:txBody>
          <a:bodyPr>
            <a:normAutofit fontScale="92500" lnSpcReduction="10000"/>
          </a:bodyPr>
          <a:lstStyle/>
          <a:p>
            <a:r>
              <a:rPr lang="en-US" sz="2000" dirty="0" smtClean="0"/>
              <a:t>In-depth characterization of </a:t>
            </a:r>
            <a:r>
              <a:rPr lang="en-US" sz="2000" b="1" i="1" dirty="0" smtClean="0"/>
              <a:t>damage evolution </a:t>
            </a:r>
            <a:r>
              <a:rPr lang="en-US" sz="2000" dirty="0" smtClean="0"/>
              <a:t>in Mg alloys of interest to automotive designers at various strain rate conditions, loadings and initial microstructures.</a:t>
            </a:r>
          </a:p>
          <a:p>
            <a:pPr lvl="1"/>
            <a:r>
              <a:rPr lang="en-US" sz="1800" dirty="0" smtClean="0"/>
              <a:t>Develop mechanics-based methods for damage characterization.</a:t>
            </a:r>
            <a:endParaRPr lang="en-US" sz="1800" dirty="0" smtClean="0"/>
          </a:p>
          <a:p>
            <a:r>
              <a:rPr lang="en-US" sz="2000" dirty="0" smtClean="0"/>
              <a:t>Advance technology for intermediate strain rate testing in </a:t>
            </a:r>
            <a:r>
              <a:rPr lang="en-US" sz="2000" b="1" i="1" dirty="0" smtClean="0"/>
              <a:t>tension, shear </a:t>
            </a:r>
            <a:r>
              <a:rPr lang="en-US" sz="2000" dirty="0" smtClean="0"/>
              <a:t>and</a:t>
            </a:r>
            <a:r>
              <a:rPr lang="en-US" sz="2000" b="1" i="1" dirty="0" smtClean="0"/>
              <a:t> multi-axial loading</a:t>
            </a:r>
            <a:r>
              <a:rPr lang="en-US" sz="2000" dirty="0" smtClean="0"/>
              <a:t> configurations.</a:t>
            </a:r>
          </a:p>
          <a:p>
            <a:pPr lvl="1"/>
            <a:r>
              <a:rPr lang="en-US" sz="1800" dirty="0" smtClean="0"/>
              <a:t>Essential for development and calibration of advanced material models for lightweight materials. The damage models require wide region of stress states and loading paths.  </a:t>
            </a:r>
          </a:p>
          <a:p>
            <a:pPr lvl="1"/>
            <a:r>
              <a:rPr lang="en-US" sz="1800" dirty="0" smtClean="0"/>
              <a:t>Support development of forming technologies and new material processes such as asymmetric rolling for Mg alloys</a:t>
            </a:r>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Development of methods for characterization of </a:t>
            </a:r>
            <a:r>
              <a:rPr lang="en-US" sz="2000" b="1" i="1" dirty="0" smtClean="0"/>
              <a:t>fracture/failure </a:t>
            </a:r>
            <a:r>
              <a:rPr lang="en-US" sz="2000" dirty="0" smtClean="0"/>
              <a:t>properties of Mg sheet </a:t>
            </a:r>
            <a:r>
              <a:rPr lang="en-US" sz="2000" dirty="0" smtClean="0"/>
              <a:t>form</a:t>
            </a:r>
            <a:r>
              <a:rPr lang="en-US" sz="1800" dirty="0" smtClean="0"/>
              <a:t>.</a:t>
            </a:r>
            <a:endParaRPr lang="en-US" sz="1800" dirty="0" smtClean="0"/>
          </a:p>
        </p:txBody>
      </p:sp>
      <p:sp>
        <p:nvSpPr>
          <p:cNvPr id="8" name="Title 7"/>
          <p:cNvSpPr>
            <a:spLocks noGrp="1"/>
          </p:cNvSpPr>
          <p:nvPr>
            <p:ph type="title"/>
          </p:nvPr>
        </p:nvSpPr>
        <p:spPr/>
        <p:txBody>
          <a:bodyPr/>
          <a:lstStyle/>
          <a:p>
            <a:r>
              <a:rPr lang="en-US" dirty="0" smtClean="0"/>
              <a:t>Proposed Future </a:t>
            </a:r>
            <a:r>
              <a:rPr lang="en-US" dirty="0" smtClean="0"/>
              <a:t>Work</a:t>
            </a:r>
            <a:endParaRPr lang="en-US" dirty="0"/>
          </a:p>
        </p:txBody>
      </p:sp>
      <p:grpSp>
        <p:nvGrpSpPr>
          <p:cNvPr id="18" name="Group 17"/>
          <p:cNvGrpSpPr/>
          <p:nvPr/>
        </p:nvGrpSpPr>
        <p:grpSpPr>
          <a:xfrm>
            <a:off x="1082303" y="3838554"/>
            <a:ext cx="7001628" cy="1927183"/>
            <a:chOff x="1082303" y="3638034"/>
            <a:chExt cx="7001628" cy="1927183"/>
          </a:xfrm>
        </p:grpSpPr>
        <p:pic>
          <p:nvPicPr>
            <p:cNvPr id="30" name="Picture 29" descr="Spec3_s.png"/>
            <p:cNvPicPr>
              <a:picLocks noChangeAspect="1"/>
            </p:cNvPicPr>
            <p:nvPr/>
          </p:nvPicPr>
          <p:blipFill>
            <a:blip r:embed="rId3"/>
            <a:stretch>
              <a:fillRect/>
            </a:stretch>
          </p:blipFill>
          <p:spPr>
            <a:xfrm>
              <a:off x="3907029" y="3638034"/>
              <a:ext cx="1139858" cy="1554351"/>
            </a:xfrm>
            <a:prstGeom prst="rect">
              <a:avLst/>
            </a:prstGeom>
          </p:spPr>
        </p:pic>
        <p:pic>
          <p:nvPicPr>
            <p:cNvPr id="26" name="Picture 25" descr="Spec1_s.png"/>
            <p:cNvPicPr>
              <a:picLocks noChangeAspect="1"/>
            </p:cNvPicPr>
            <p:nvPr/>
          </p:nvPicPr>
          <p:blipFill>
            <a:blip r:embed="rId4"/>
            <a:stretch>
              <a:fillRect/>
            </a:stretch>
          </p:blipFill>
          <p:spPr>
            <a:xfrm>
              <a:off x="2241788" y="3638035"/>
              <a:ext cx="548595" cy="1554351"/>
            </a:xfrm>
            <a:prstGeom prst="rect">
              <a:avLst/>
            </a:prstGeom>
          </p:spPr>
        </p:pic>
        <p:pic>
          <p:nvPicPr>
            <p:cNvPr id="29" name="Picture 28" descr="Spec2_s.gif"/>
            <p:cNvPicPr>
              <a:picLocks noChangeAspect="1"/>
            </p:cNvPicPr>
            <p:nvPr/>
          </p:nvPicPr>
          <p:blipFill>
            <a:blip r:embed="rId5"/>
            <a:stretch>
              <a:fillRect/>
            </a:stretch>
          </p:blipFill>
          <p:spPr>
            <a:xfrm>
              <a:off x="3236957" y="3638034"/>
              <a:ext cx="609549" cy="1554351"/>
            </a:xfrm>
            <a:prstGeom prst="rect">
              <a:avLst/>
            </a:prstGeom>
          </p:spPr>
        </p:pic>
        <p:pic>
          <p:nvPicPr>
            <p:cNvPr id="31" name="Picture 30" descr="Spec4_s.png"/>
            <p:cNvPicPr>
              <a:picLocks noChangeAspect="1"/>
            </p:cNvPicPr>
            <p:nvPr/>
          </p:nvPicPr>
          <p:blipFill>
            <a:blip r:embed="rId6"/>
            <a:stretch>
              <a:fillRect/>
            </a:stretch>
          </p:blipFill>
          <p:spPr>
            <a:xfrm>
              <a:off x="1082303" y="3638034"/>
              <a:ext cx="1084998" cy="1554351"/>
            </a:xfrm>
            <a:prstGeom prst="rect">
              <a:avLst/>
            </a:prstGeom>
          </p:spPr>
        </p:pic>
        <p:cxnSp>
          <p:nvCxnSpPr>
            <p:cNvPr id="11" name="Straight Arrow Connector 10"/>
            <p:cNvCxnSpPr/>
            <p:nvPr/>
          </p:nvCxnSpPr>
          <p:spPr>
            <a:xfrm>
              <a:off x="1695058" y="5436270"/>
              <a:ext cx="198148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709961" y="5288218"/>
              <a:ext cx="1197764" cy="276999"/>
            </a:xfrm>
            <a:prstGeom prst="rect">
              <a:avLst/>
            </a:prstGeom>
            <a:noFill/>
          </p:spPr>
          <p:txBody>
            <a:bodyPr wrap="none" rtlCol="0">
              <a:spAutoFit/>
            </a:bodyPr>
            <a:lstStyle/>
            <a:p>
              <a:r>
                <a:rPr lang="en-US" sz="1200" dirty="0" smtClean="0"/>
                <a:t>Stress </a:t>
              </a:r>
              <a:r>
                <a:rPr lang="en-US" sz="1200" dirty="0" err="1" smtClean="0"/>
                <a:t>Triaxiality</a:t>
              </a:r>
              <a:endParaRPr lang="en-US" sz="1200" dirty="0"/>
            </a:p>
          </p:txBody>
        </p:sp>
        <p:pic>
          <p:nvPicPr>
            <p:cNvPr id="13" name="Picture 12" descr="tapered_s.png"/>
            <p:cNvPicPr>
              <a:picLocks noChangeAspect="1"/>
            </p:cNvPicPr>
            <p:nvPr/>
          </p:nvPicPr>
          <p:blipFill>
            <a:blip r:embed="rId7"/>
            <a:stretch>
              <a:fillRect/>
            </a:stretch>
          </p:blipFill>
          <p:spPr>
            <a:xfrm>
              <a:off x="2857229" y="3642606"/>
              <a:ext cx="304775" cy="1554351"/>
            </a:xfrm>
            <a:prstGeom prst="rect">
              <a:avLst/>
            </a:prstGeom>
          </p:spPr>
        </p:pic>
        <p:pic>
          <p:nvPicPr>
            <p:cNvPr id="15" name="Picture 14" descr="biax2_s.png"/>
            <p:cNvPicPr>
              <a:picLocks noChangeAspect="1"/>
            </p:cNvPicPr>
            <p:nvPr/>
          </p:nvPicPr>
          <p:blipFill>
            <a:blip r:embed="rId8"/>
            <a:stretch>
              <a:fillRect/>
            </a:stretch>
          </p:blipFill>
          <p:spPr>
            <a:xfrm>
              <a:off x="5113733" y="3642606"/>
              <a:ext cx="1536065" cy="1554351"/>
            </a:xfrm>
            <a:prstGeom prst="rect">
              <a:avLst/>
            </a:prstGeom>
          </p:spPr>
        </p:pic>
        <p:pic>
          <p:nvPicPr>
            <p:cNvPr id="17" name="Picture 16" descr="biax3_s.png"/>
            <p:cNvPicPr>
              <a:picLocks noChangeAspect="1"/>
            </p:cNvPicPr>
            <p:nvPr/>
          </p:nvPicPr>
          <p:blipFill>
            <a:blip r:embed="rId9"/>
            <a:stretch>
              <a:fillRect/>
            </a:stretch>
          </p:blipFill>
          <p:spPr>
            <a:xfrm>
              <a:off x="6761208" y="3638034"/>
              <a:ext cx="1322723" cy="1554351"/>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Summary</a:t>
            </a:r>
            <a:endParaRPr lang="en-US" dirty="0"/>
          </a:p>
        </p:txBody>
      </p:sp>
      <p:sp>
        <p:nvSpPr>
          <p:cNvPr id="47107" name="Rectangle 3"/>
          <p:cNvSpPr>
            <a:spLocks noGrp="1" noChangeArrowheads="1"/>
          </p:cNvSpPr>
          <p:nvPr>
            <p:ph idx="1"/>
          </p:nvPr>
        </p:nvSpPr>
        <p:spPr>
          <a:xfrm>
            <a:off x="276086" y="1073584"/>
            <a:ext cx="8064717" cy="5239896"/>
          </a:xfrm>
        </p:spPr>
        <p:txBody>
          <a:bodyPr>
            <a:normAutofit fontScale="92500" lnSpcReduction="20000"/>
          </a:bodyPr>
          <a:lstStyle/>
          <a:p>
            <a:r>
              <a:rPr lang="en-US" dirty="0" smtClean="0"/>
              <a:t>We have developed and demonstrated test methods for characterization of materials under strain rates typical of vehicle crash.</a:t>
            </a:r>
          </a:p>
          <a:p>
            <a:pPr lvl="1"/>
            <a:r>
              <a:rPr lang="en-US" dirty="0" smtClean="0"/>
              <a:t>Tension and shear configurations were developed.</a:t>
            </a:r>
          </a:p>
          <a:p>
            <a:pPr lvl="1"/>
            <a:r>
              <a:rPr lang="en-US" dirty="0" smtClean="0"/>
              <a:t>Tests provide much needed data for Mg alloy applications.</a:t>
            </a:r>
          </a:p>
          <a:p>
            <a:pPr lvl="1"/>
            <a:r>
              <a:rPr lang="en-US" dirty="0" smtClean="0"/>
              <a:t>Tests are used for material model development and calibration.</a:t>
            </a:r>
          </a:p>
          <a:p>
            <a:r>
              <a:rPr lang="en-US" dirty="0" smtClean="0"/>
              <a:t>A new method for interrupted strain rate tests have been developed that enables characterization of material internal state under intermediate strain rates.</a:t>
            </a:r>
          </a:p>
          <a:p>
            <a:r>
              <a:rPr lang="en-US" dirty="0" smtClean="0"/>
              <a:t>The developed </a:t>
            </a:r>
            <a:r>
              <a:rPr lang="en-US" dirty="0" smtClean="0"/>
              <a:t>methods </a:t>
            </a:r>
            <a:r>
              <a:rPr lang="en-US" dirty="0" smtClean="0"/>
              <a:t>can be used to address complex problems of characterization of fracture and failure in sheet materials.</a:t>
            </a:r>
          </a:p>
          <a:p>
            <a:r>
              <a:rPr lang="en-US" dirty="0" smtClean="0"/>
              <a:t>Technology transfer occurs via www</a:t>
            </a:r>
          </a:p>
          <a:p>
            <a:pPr algn="ctr">
              <a:buNone/>
            </a:pPr>
            <a:r>
              <a:rPr lang="en-US" b="1" dirty="0" smtClean="0">
                <a:latin typeface="Courier"/>
                <a:cs typeface="Courier"/>
              </a:rPr>
              <a:t>http://</a:t>
            </a:r>
            <a:r>
              <a:rPr lang="en-US" b="1" dirty="0" err="1" smtClean="0">
                <a:latin typeface="Courier"/>
                <a:cs typeface="Courier"/>
              </a:rPr>
              <a:t>thyme.ornl.gov/Mg_new</a:t>
            </a:r>
            <a:endParaRPr lang="en-US" b="1" dirty="0" smtClean="0">
              <a:latin typeface="Courier"/>
              <a:cs typeface="Courier"/>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pitchFamily="34" charset="-128"/>
                <a:cs typeface="ＭＳ Ｐゴシック" pitchFamily="34" charset="-128"/>
              </a:rPr>
              <a:t>Objective</a:t>
            </a:r>
          </a:p>
        </p:txBody>
      </p:sp>
      <p:sp>
        <p:nvSpPr>
          <p:cNvPr id="16387" name="Content Placeholder 2"/>
          <p:cNvSpPr>
            <a:spLocks noGrp="1"/>
          </p:cNvSpPr>
          <p:nvPr>
            <p:ph idx="1"/>
          </p:nvPr>
        </p:nvSpPr>
        <p:spPr>
          <a:xfrm>
            <a:off x="457200" y="1246824"/>
            <a:ext cx="8229600" cy="5241844"/>
          </a:xfrm>
        </p:spPr>
        <p:txBody>
          <a:bodyPr>
            <a:normAutofit/>
          </a:bodyPr>
          <a:lstStyle/>
          <a:p>
            <a:r>
              <a:rPr lang="en-US" b="0" dirty="0" smtClean="0">
                <a:ea typeface="ＭＳ Ｐゴシック" pitchFamily="30" charset="-128"/>
                <a:cs typeface="ＭＳ Ｐゴシック" pitchFamily="30" charset="-128"/>
              </a:rPr>
              <a:t>Provide enabling technologies for use of lightweight materials (Mg alloys) in automobiles by the development of:</a:t>
            </a:r>
          </a:p>
          <a:p>
            <a:pPr lvl="1"/>
            <a:r>
              <a:rPr lang="en-US" b="0" dirty="0" smtClean="0"/>
              <a:t>High strain rate test methods</a:t>
            </a:r>
          </a:p>
          <a:p>
            <a:pPr lvl="1"/>
            <a:r>
              <a:rPr lang="en-US" b="0" dirty="0" smtClean="0"/>
              <a:t>Methods for characterization of material property degradation (damage) evolution under high rates</a:t>
            </a:r>
          </a:p>
          <a:p>
            <a:pPr lvl="1"/>
            <a:r>
              <a:rPr lang="en-US" b="0" dirty="0" smtClean="0"/>
              <a:t>Methods for failure characterization at high rates</a:t>
            </a:r>
          </a:p>
          <a:p>
            <a:pPr lvl="1"/>
            <a:r>
              <a:rPr lang="en-US" b="0" dirty="0" smtClean="0"/>
              <a:t>Databases of material properties</a:t>
            </a:r>
          </a:p>
          <a:p>
            <a:pPr lvl="1"/>
            <a:r>
              <a:rPr lang="en-US" b="0" dirty="0" smtClean="0"/>
              <a:t>Constitutive models for FEM simulations</a:t>
            </a:r>
          </a:p>
          <a:p>
            <a:r>
              <a:rPr lang="en-US" b="1" dirty="0" smtClean="0">
                <a:solidFill>
                  <a:srgbClr val="FF0000"/>
                </a:solidFill>
              </a:rPr>
              <a:t>Technology developed in this project is directly applicable to Mg alloys and other lightweight materials.</a:t>
            </a:r>
          </a:p>
        </p:txBody>
      </p:sp>
      <p:sp>
        <p:nvSpPr>
          <p:cNvPr id="4" name="TextBox 3"/>
          <p:cNvSpPr txBox="1"/>
          <p:nvPr/>
        </p:nvSpPr>
        <p:spPr>
          <a:xfrm>
            <a:off x="4010046" y="6488668"/>
            <a:ext cx="1132679" cy="369332"/>
          </a:xfrm>
          <a:prstGeom prst="rect">
            <a:avLst/>
          </a:prstGeom>
          <a:noFill/>
        </p:spPr>
        <p:txBody>
          <a:bodyPr wrap="none" rtlCol="0">
            <a:spAutoFit/>
          </a:bodyPr>
          <a:lstStyle/>
          <a:p>
            <a:r>
              <a:rPr lang="en-US" dirty="0" smtClean="0">
                <a:solidFill>
                  <a:schemeClr val="tx1">
                    <a:alpha val="40000"/>
                  </a:schemeClr>
                </a:solidFill>
              </a:rPr>
              <a:t>Relevance</a:t>
            </a:r>
            <a:endParaRPr lang="en-US" dirty="0">
              <a:solidFill>
                <a:schemeClr val="tx1">
                  <a:alpha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Technical Back-Up Slides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Information on the WWW</a:t>
            </a:r>
            <a:br>
              <a:rPr lang="en-US" dirty="0" smtClean="0"/>
            </a:br>
            <a:r>
              <a:rPr lang="en-US" sz="3111" dirty="0" smtClean="0">
                <a:latin typeface="Courier"/>
                <a:cs typeface="Courier"/>
              </a:rPr>
              <a:t>http://</a:t>
            </a:r>
            <a:r>
              <a:rPr lang="en-US" sz="3111" dirty="0" err="1" smtClean="0">
                <a:latin typeface="Courier"/>
                <a:cs typeface="Courier"/>
              </a:rPr>
              <a:t>thyme.ornl.gov/Mg_new</a:t>
            </a:r>
            <a:endParaRPr lang="en-US" dirty="0">
              <a:latin typeface="Courier"/>
              <a:cs typeface="Courier"/>
            </a:endParaRPr>
          </a:p>
        </p:txBody>
      </p:sp>
      <p:sp>
        <p:nvSpPr>
          <p:cNvPr id="3" name="Content Placeholder 2"/>
          <p:cNvSpPr>
            <a:spLocks noGrp="1"/>
          </p:cNvSpPr>
          <p:nvPr>
            <p:ph idx="1"/>
          </p:nvPr>
        </p:nvSpPr>
        <p:spPr>
          <a:xfrm>
            <a:off x="457200" y="5410990"/>
            <a:ext cx="8229600" cy="1137763"/>
          </a:xfrm>
        </p:spPr>
        <p:txBody>
          <a:bodyPr>
            <a:normAutofit/>
          </a:bodyPr>
          <a:lstStyle/>
          <a:p>
            <a:r>
              <a:rPr lang="en-US" dirty="0" smtClean="0"/>
              <a:t>Test Method – describes test setup and procedures</a:t>
            </a:r>
          </a:p>
          <a:p>
            <a:r>
              <a:rPr lang="en-US" dirty="0" smtClean="0"/>
              <a:t>Help – usage of test data</a:t>
            </a:r>
          </a:p>
        </p:txBody>
      </p:sp>
      <p:pic>
        <p:nvPicPr>
          <p:cNvPr id="5" name="Picture 4" descr="Picture 6.png"/>
          <p:cNvPicPr>
            <a:picLocks noChangeAspect="1"/>
          </p:cNvPicPr>
          <p:nvPr/>
        </p:nvPicPr>
        <p:blipFill>
          <a:blip r:embed="rId3"/>
          <a:stretch>
            <a:fillRect/>
          </a:stretch>
        </p:blipFill>
        <p:spPr>
          <a:xfrm>
            <a:off x="4814131" y="1534058"/>
            <a:ext cx="4215873" cy="3961905"/>
          </a:xfrm>
          <a:prstGeom prst="rect">
            <a:avLst/>
          </a:prstGeom>
        </p:spPr>
      </p:pic>
      <p:pic>
        <p:nvPicPr>
          <p:cNvPr id="6" name="Picture 5" descr="Picture 3.png"/>
          <p:cNvPicPr>
            <a:picLocks noChangeAspect="1"/>
          </p:cNvPicPr>
          <p:nvPr/>
        </p:nvPicPr>
        <p:blipFill>
          <a:blip r:embed="rId4"/>
          <a:stretch>
            <a:fillRect/>
          </a:stretch>
        </p:blipFill>
        <p:spPr>
          <a:xfrm>
            <a:off x="270424" y="1549408"/>
            <a:ext cx="4424127" cy="379936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t>Relevance to VT Program</a:t>
            </a:r>
            <a:endParaRPr lang="en-US" dirty="0"/>
          </a:p>
        </p:txBody>
      </p:sp>
      <p:sp>
        <p:nvSpPr>
          <p:cNvPr id="17411" name="Content Placeholder 2"/>
          <p:cNvSpPr>
            <a:spLocks noGrp="1"/>
          </p:cNvSpPr>
          <p:nvPr>
            <p:ph idx="1"/>
          </p:nvPr>
        </p:nvSpPr>
        <p:spPr>
          <a:xfrm>
            <a:off x="111204" y="1078122"/>
            <a:ext cx="8229600" cy="5068677"/>
          </a:xfrm>
        </p:spPr>
        <p:txBody>
          <a:bodyPr>
            <a:noAutofit/>
          </a:bodyPr>
          <a:lstStyle/>
          <a:p>
            <a:pPr>
              <a:lnSpc>
                <a:spcPct val="90000"/>
              </a:lnSpc>
            </a:pPr>
            <a:r>
              <a:rPr lang="en-US" sz="2400" b="0" dirty="0" smtClean="0">
                <a:ea typeface="ＭＳ Ｐゴシック" pitchFamily="30" charset="-128"/>
                <a:cs typeface="ＭＳ Ｐゴシック" pitchFamily="30" charset="-128"/>
              </a:rPr>
              <a:t>The current designs with lightweight materials result in overdesigned components in order to compensate for the uncertainties in the deformation and failure mechanisms.</a:t>
            </a:r>
          </a:p>
          <a:p>
            <a:r>
              <a:rPr lang="en-US" sz="2400" b="0" dirty="0" smtClean="0">
                <a:ea typeface="ＭＳ Ｐゴシック" pitchFamily="30" charset="-128"/>
                <a:cs typeface="ＭＳ Ｐゴシック" pitchFamily="30" charset="-128"/>
              </a:rPr>
              <a:t>Reducing uncertainties in component design greatly improves the overall vehicle system reliability and enables weight reduction (</a:t>
            </a:r>
            <a:r>
              <a:rPr lang="en-US" sz="2400" b="1" dirty="0" smtClean="0">
                <a:ea typeface="ＭＳ Ｐゴシック" pitchFamily="30" charset="-128"/>
                <a:cs typeface="ＭＳ Ｐゴシック" pitchFamily="30" charset="-128"/>
              </a:rPr>
              <a:t>Technical Target: Vehicle Weight</a:t>
            </a:r>
            <a:r>
              <a:rPr lang="en-US" sz="2400" b="0" dirty="0" smtClean="0">
                <a:ea typeface="ＭＳ Ｐゴシック" pitchFamily="30" charset="-128"/>
                <a:cs typeface="ＭＳ Ｐゴシック" pitchFamily="30" charset="-128"/>
              </a:rPr>
              <a:t>).</a:t>
            </a:r>
          </a:p>
          <a:p>
            <a:r>
              <a:rPr lang="en-US" sz="2400" b="0" dirty="0" smtClean="0">
                <a:ea typeface="ＭＳ Ｐゴシック" pitchFamily="30" charset="-128"/>
                <a:cs typeface="ＭＳ Ｐゴシック" pitchFamily="30" charset="-128"/>
              </a:rPr>
              <a:t>Vehicle designers need (</a:t>
            </a:r>
            <a:r>
              <a:rPr lang="en-US" sz="2400" b="1" dirty="0" smtClean="0">
                <a:ea typeface="ＭＳ Ｐゴシック" pitchFamily="30" charset="-128"/>
                <a:cs typeface="ＭＳ Ｐゴシック" pitchFamily="30" charset="-128"/>
              </a:rPr>
              <a:t>Barriers C and G</a:t>
            </a:r>
            <a:r>
              <a:rPr lang="en-US" sz="2400" b="0" dirty="0" smtClean="0">
                <a:ea typeface="ＭＳ Ｐゴシック" pitchFamily="30" charset="-128"/>
                <a:cs typeface="ＭＳ Ｐゴシック" pitchFamily="30" charset="-128"/>
              </a:rPr>
              <a:t>):</a:t>
            </a:r>
          </a:p>
          <a:p>
            <a:pPr lvl="1"/>
            <a:r>
              <a:rPr lang="en-US" sz="2000" b="0" dirty="0" smtClean="0">
                <a:ea typeface="ＭＳ Ｐゴシック" pitchFamily="30" charset="-128"/>
                <a:cs typeface="ＭＳ Ｐゴシック" pitchFamily="30" charset="-128"/>
              </a:rPr>
              <a:t>Mechanical properties under impact, damage and failure characterization, material and failure models, FEM technology</a:t>
            </a:r>
          </a:p>
          <a:p>
            <a:pPr lvl="1"/>
            <a:r>
              <a:rPr lang="en-US" sz="2000" b="0" dirty="0" smtClean="0">
                <a:ea typeface="ＭＳ Ｐゴシック" pitchFamily="30" charset="-128"/>
                <a:cs typeface="ＭＳ Ｐゴシック" pitchFamily="30" charset="-128"/>
              </a:rPr>
              <a:t>Methods for material characterization under impact</a:t>
            </a:r>
          </a:p>
          <a:p>
            <a:pPr lvl="1"/>
            <a:r>
              <a:rPr lang="en-US" sz="2000" b="0" i="1" dirty="0" smtClean="0">
                <a:ea typeface="ＭＳ Ｐゴシック" pitchFamily="30" charset="-128"/>
                <a:cs typeface="ＭＳ Ｐゴシック" pitchFamily="30" charset="-128"/>
              </a:rPr>
              <a:t>Very limited material data and models are currently available for crashworthiness of Mg alloys</a:t>
            </a:r>
          </a:p>
          <a:p>
            <a:r>
              <a:rPr lang="en-US" sz="2400" b="1" dirty="0" smtClean="0">
                <a:solidFill>
                  <a:srgbClr val="FF0000"/>
                </a:solidFill>
                <a:ea typeface="ＭＳ Ｐゴシック" pitchFamily="30" charset="-128"/>
                <a:cs typeface="ＭＳ Ｐゴシック" pitchFamily="30" charset="-128"/>
              </a:rPr>
              <a:t>This project develops enabling technologies and material data for use of Mg alloys in automotive structural applications.</a:t>
            </a:r>
          </a:p>
        </p:txBody>
      </p:sp>
      <p:sp>
        <p:nvSpPr>
          <p:cNvPr id="4" name="TextBox 3"/>
          <p:cNvSpPr txBox="1"/>
          <p:nvPr/>
        </p:nvSpPr>
        <p:spPr>
          <a:xfrm>
            <a:off x="4010046" y="6488668"/>
            <a:ext cx="1132679" cy="369332"/>
          </a:xfrm>
          <a:prstGeom prst="rect">
            <a:avLst/>
          </a:prstGeom>
          <a:noFill/>
        </p:spPr>
        <p:txBody>
          <a:bodyPr wrap="none" rtlCol="0">
            <a:spAutoFit/>
          </a:bodyPr>
          <a:lstStyle/>
          <a:p>
            <a:r>
              <a:rPr lang="en-US" dirty="0" smtClean="0">
                <a:solidFill>
                  <a:schemeClr val="tx1">
                    <a:alpha val="40000"/>
                  </a:schemeClr>
                </a:solidFill>
              </a:rPr>
              <a:t>Relevance</a:t>
            </a:r>
            <a:endParaRPr lang="en-US" dirty="0">
              <a:solidFill>
                <a:schemeClr val="tx1">
                  <a:alpha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208"/>
            <a:ext cx="8229600" cy="1143000"/>
          </a:xfrm>
        </p:spPr>
        <p:txBody>
          <a:bodyPr>
            <a:normAutofit/>
          </a:bodyPr>
          <a:lstStyle/>
          <a:p>
            <a:r>
              <a:rPr lang="en-US" dirty="0" smtClean="0"/>
              <a:t>Crashworthiness Tests</a:t>
            </a:r>
            <a:endParaRPr lang="en-US" dirty="0"/>
          </a:p>
        </p:txBody>
      </p:sp>
      <p:sp>
        <p:nvSpPr>
          <p:cNvPr id="3" name="Content Placeholder 2"/>
          <p:cNvSpPr>
            <a:spLocks noGrp="1"/>
          </p:cNvSpPr>
          <p:nvPr>
            <p:ph idx="1"/>
          </p:nvPr>
        </p:nvSpPr>
        <p:spPr>
          <a:xfrm>
            <a:off x="457200" y="5002835"/>
            <a:ext cx="8229600" cy="1375900"/>
          </a:xfrm>
        </p:spPr>
        <p:txBody>
          <a:bodyPr>
            <a:normAutofit fontScale="70000" lnSpcReduction="20000"/>
          </a:bodyPr>
          <a:lstStyle/>
          <a:p>
            <a:r>
              <a:rPr lang="en-US" b="0" dirty="0" smtClean="0">
                <a:ea typeface="ＭＳ Ｐゴシック" pitchFamily="30" charset="-128"/>
                <a:cs typeface="ＭＳ Ｐゴシック" pitchFamily="30" charset="-128"/>
              </a:rPr>
              <a:t>Impact energy dissipation in Mg tube occurs by different process than in the conventional automotive materials. </a:t>
            </a:r>
          </a:p>
          <a:p>
            <a:r>
              <a:rPr lang="en-US" b="1" dirty="0" smtClean="0">
                <a:solidFill>
                  <a:srgbClr val="006C3A"/>
                </a:solidFill>
                <a:ea typeface="ＭＳ Ｐゴシック" pitchFamily="30" charset="-128"/>
                <a:cs typeface="ＭＳ Ｐゴシック" pitchFamily="30" charset="-128"/>
              </a:rPr>
              <a:t>Vehicle designers need to understand initiation and evolution of internal state and failure processes in Mg alloys as functions of loading type and loading rates.</a:t>
            </a:r>
          </a:p>
          <a:p>
            <a:endParaRPr lang="en-US" dirty="0"/>
          </a:p>
        </p:txBody>
      </p:sp>
      <p:grpSp>
        <p:nvGrpSpPr>
          <p:cNvPr id="10" name="Group 9"/>
          <p:cNvGrpSpPr/>
          <p:nvPr/>
        </p:nvGrpSpPr>
        <p:grpSpPr>
          <a:xfrm>
            <a:off x="708365" y="783274"/>
            <a:ext cx="7686413" cy="4142260"/>
            <a:chOff x="708365" y="1004134"/>
            <a:chExt cx="7686413" cy="4142260"/>
          </a:xfrm>
        </p:grpSpPr>
        <p:pic>
          <p:nvPicPr>
            <p:cNvPr id="6" name="Picture 5" descr="hsla-023_3col.jpg"/>
            <p:cNvPicPr>
              <a:picLocks noChangeAspect="1"/>
            </p:cNvPicPr>
            <p:nvPr/>
          </p:nvPicPr>
          <p:blipFill>
            <a:blip r:embed="rId3"/>
            <a:stretch>
              <a:fillRect/>
            </a:stretch>
          </p:blipFill>
          <p:spPr>
            <a:xfrm>
              <a:off x="708365" y="1303329"/>
              <a:ext cx="4033673" cy="3843065"/>
            </a:xfrm>
            <a:prstGeom prst="rect">
              <a:avLst/>
            </a:prstGeom>
          </p:spPr>
        </p:pic>
        <p:pic>
          <p:nvPicPr>
            <p:cNvPr id="7" name="Picture 6" descr="Mg_crash_2.png"/>
            <p:cNvPicPr>
              <a:picLocks noChangeAspect="1"/>
            </p:cNvPicPr>
            <p:nvPr/>
          </p:nvPicPr>
          <p:blipFill>
            <a:blip r:embed="rId4"/>
            <a:stretch>
              <a:fillRect/>
            </a:stretch>
          </p:blipFill>
          <p:spPr>
            <a:xfrm>
              <a:off x="5290764" y="1303329"/>
              <a:ext cx="3104014" cy="3843065"/>
            </a:xfrm>
            <a:prstGeom prst="rect">
              <a:avLst/>
            </a:prstGeom>
          </p:spPr>
        </p:pic>
        <p:sp>
          <p:nvSpPr>
            <p:cNvPr id="8" name="TextBox 7"/>
            <p:cNvSpPr txBox="1"/>
            <p:nvPr/>
          </p:nvSpPr>
          <p:spPr>
            <a:xfrm>
              <a:off x="2419126" y="1020090"/>
              <a:ext cx="676875" cy="369332"/>
            </a:xfrm>
            <a:prstGeom prst="rect">
              <a:avLst/>
            </a:prstGeom>
            <a:noFill/>
          </p:spPr>
          <p:txBody>
            <a:bodyPr wrap="none" rtlCol="0">
              <a:spAutoFit/>
            </a:bodyPr>
            <a:lstStyle/>
            <a:p>
              <a:r>
                <a:rPr lang="en-US" b="1" dirty="0" smtClean="0"/>
                <a:t>HSLA</a:t>
              </a:r>
              <a:endParaRPr lang="en-US" b="1" dirty="0"/>
            </a:p>
          </p:txBody>
        </p:sp>
        <p:sp>
          <p:nvSpPr>
            <p:cNvPr id="9" name="TextBox 8"/>
            <p:cNvSpPr txBox="1"/>
            <p:nvPr/>
          </p:nvSpPr>
          <p:spPr>
            <a:xfrm>
              <a:off x="6499421" y="1004134"/>
              <a:ext cx="1043876" cy="369332"/>
            </a:xfrm>
            <a:prstGeom prst="rect">
              <a:avLst/>
            </a:prstGeom>
            <a:noFill/>
          </p:spPr>
          <p:txBody>
            <a:bodyPr wrap="none" rtlCol="0">
              <a:spAutoFit/>
            </a:bodyPr>
            <a:lstStyle/>
            <a:p>
              <a:r>
                <a:rPr lang="en-US" b="1" dirty="0" smtClean="0"/>
                <a:t>Mg Alloy</a:t>
              </a:r>
              <a:endParaRPr lang="en-US" b="1" dirty="0"/>
            </a:p>
          </p:txBody>
        </p:sp>
      </p:grpSp>
      <p:sp>
        <p:nvSpPr>
          <p:cNvPr id="11" name="TextBox 10"/>
          <p:cNvSpPr txBox="1"/>
          <p:nvPr/>
        </p:nvSpPr>
        <p:spPr>
          <a:xfrm>
            <a:off x="3741986" y="6488668"/>
            <a:ext cx="2000104" cy="369332"/>
          </a:xfrm>
          <a:prstGeom prst="rect">
            <a:avLst/>
          </a:prstGeom>
          <a:noFill/>
        </p:spPr>
        <p:txBody>
          <a:bodyPr wrap="none" rtlCol="0">
            <a:spAutoFit/>
          </a:bodyPr>
          <a:lstStyle/>
          <a:p>
            <a:r>
              <a:rPr lang="en-US" dirty="0" smtClean="0">
                <a:solidFill>
                  <a:schemeClr val="tx1">
                    <a:alpha val="40000"/>
                  </a:schemeClr>
                </a:solidFill>
              </a:rPr>
              <a:t>Technical Approach</a:t>
            </a:r>
            <a:endParaRPr lang="en-US" dirty="0">
              <a:solidFill>
                <a:schemeClr val="tx1">
                  <a:alpha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a:xfrm>
            <a:off x="574675" y="304800"/>
            <a:ext cx="8213725" cy="914400"/>
          </a:xfrm>
        </p:spPr>
        <p:txBody>
          <a:bodyPr>
            <a:normAutofit/>
          </a:bodyPr>
          <a:lstStyle/>
          <a:p>
            <a:pPr>
              <a:defRPr/>
            </a:pPr>
            <a:r>
              <a:rPr lang="en-US" dirty="0" smtClean="0">
                <a:ea typeface="ＭＳ Ｐゴシック" pitchFamily="34" charset="-128"/>
                <a:cs typeface="ＭＳ Ｐゴシック" pitchFamily="34" charset="-128"/>
              </a:rPr>
              <a:t>Strain Rates in Automotive Design</a:t>
            </a:r>
          </a:p>
        </p:txBody>
      </p:sp>
      <p:sp>
        <p:nvSpPr>
          <p:cNvPr id="25603" name="Rectangle 3"/>
          <p:cNvSpPr>
            <a:spLocks noGrp="1" noChangeArrowheads="1"/>
          </p:cNvSpPr>
          <p:nvPr>
            <p:ph idx="1"/>
          </p:nvPr>
        </p:nvSpPr>
        <p:spPr>
          <a:xfrm>
            <a:off x="342348" y="998340"/>
            <a:ext cx="8661952" cy="5490327"/>
          </a:xfrm>
        </p:spPr>
        <p:txBody>
          <a:bodyPr>
            <a:noAutofit/>
          </a:bodyPr>
          <a:lstStyle/>
          <a:p>
            <a:pPr>
              <a:spcBef>
                <a:spcPts val="600"/>
              </a:spcBef>
            </a:pPr>
            <a:r>
              <a:rPr lang="en-US" sz="2000" b="1" dirty="0">
                <a:ea typeface="ＭＳ Ｐゴシック" pitchFamily="30" charset="-128"/>
                <a:cs typeface="ＭＳ Ｐゴシック" pitchFamily="30" charset="-128"/>
              </a:rPr>
              <a:t>Low</a:t>
            </a:r>
            <a:r>
              <a:rPr lang="en-US" sz="2000" b="1" dirty="0" smtClean="0">
                <a:ea typeface="ＭＳ Ｐゴシック" pitchFamily="30" charset="-128"/>
                <a:cs typeface="ＭＳ Ｐゴシック" pitchFamily="30" charset="-128"/>
              </a:rPr>
              <a:t> (quasi-static) rate </a:t>
            </a:r>
            <a:r>
              <a:rPr lang="en-US" sz="2000" b="1" dirty="0">
                <a:ea typeface="ＭＳ Ｐゴシック" pitchFamily="30" charset="-128"/>
                <a:cs typeface="ＭＳ Ｐゴシック" pitchFamily="30" charset="-128"/>
              </a:rPr>
              <a:t>tests </a:t>
            </a:r>
            <a:r>
              <a:rPr lang="en-US" sz="2000" b="0" dirty="0">
                <a:ea typeface="ＭＳ Ｐゴシック" pitchFamily="30" charset="-128"/>
                <a:cs typeface="ＭＳ Ｐゴシック" pitchFamily="30" charset="-128"/>
              </a:rPr>
              <a:t>- entire system is in equilibrium at all times</a:t>
            </a:r>
          </a:p>
          <a:p>
            <a:pPr>
              <a:spcBef>
                <a:spcPts val="600"/>
              </a:spcBef>
            </a:pPr>
            <a:r>
              <a:rPr lang="en-US" sz="2000" b="1" dirty="0">
                <a:ea typeface="ＭＳ Ｐゴシック" pitchFamily="30" charset="-128"/>
                <a:cs typeface="ＭＳ Ｐゴシック" pitchFamily="30" charset="-128"/>
              </a:rPr>
              <a:t>Fast rate </a:t>
            </a:r>
            <a:r>
              <a:rPr lang="en-US" sz="2000" b="1" dirty="0" smtClean="0">
                <a:ea typeface="ＭＳ Ｐゴシック" pitchFamily="30" charset="-128"/>
                <a:cs typeface="ＭＳ Ｐゴシック" pitchFamily="30" charset="-128"/>
              </a:rPr>
              <a:t>tests </a:t>
            </a:r>
            <a:r>
              <a:rPr lang="en-US" sz="2000" b="0" dirty="0" smtClean="0">
                <a:ea typeface="ＭＳ Ｐゴシック" pitchFamily="30" charset="-128"/>
                <a:cs typeface="ＭＳ Ｐゴシック" pitchFamily="30" charset="-128"/>
              </a:rPr>
              <a:t>- </a:t>
            </a:r>
            <a:r>
              <a:rPr lang="en-US" sz="2000" b="0" dirty="0">
                <a:ea typeface="ＭＳ Ｐゴシック" pitchFamily="30" charset="-128"/>
                <a:cs typeface="ＭＳ Ｐゴシック" pitchFamily="30" charset="-128"/>
              </a:rPr>
              <a:t>single impact</a:t>
            </a:r>
            <a:r>
              <a:rPr lang="en-US" sz="2000" b="0" dirty="0" smtClean="0">
                <a:ea typeface="ＭＳ Ｐゴシック" pitchFamily="30" charset="-128"/>
                <a:cs typeface="ＭＳ Ｐゴシック" pitchFamily="30" charset="-128"/>
              </a:rPr>
              <a:t> pulse </a:t>
            </a:r>
            <a:r>
              <a:rPr lang="en-US" sz="2000" b="0" dirty="0">
                <a:ea typeface="ＭＳ Ｐゴシック" pitchFamily="30" charset="-128"/>
                <a:cs typeface="ＭＳ Ｐゴシック" pitchFamily="30" charset="-128"/>
              </a:rPr>
              <a:t>travels through the system</a:t>
            </a:r>
          </a:p>
          <a:p>
            <a:pPr>
              <a:spcBef>
                <a:spcPts val="600"/>
              </a:spcBef>
            </a:pPr>
            <a:r>
              <a:rPr lang="en-US" sz="2000" b="1" dirty="0">
                <a:solidFill>
                  <a:srgbClr val="FF0000"/>
                </a:solidFill>
                <a:ea typeface="ＭＳ Ｐゴシック" pitchFamily="30" charset="-128"/>
                <a:cs typeface="ＭＳ Ｐゴシック" pitchFamily="30" charset="-128"/>
              </a:rPr>
              <a:t>Intermediate rate tests (between</a:t>
            </a:r>
            <a:r>
              <a:rPr lang="en-US" sz="2000" b="1" dirty="0" smtClean="0">
                <a:solidFill>
                  <a:srgbClr val="FF0000"/>
                </a:solidFill>
                <a:ea typeface="ＭＳ Ｐゴシック" pitchFamily="30" charset="-128"/>
                <a:cs typeface="ＭＳ Ｐゴシック" pitchFamily="30" charset="-128"/>
              </a:rPr>
              <a:t> 1</a:t>
            </a:r>
            <a:r>
              <a:rPr lang="en-US" sz="2000" b="1" dirty="0">
                <a:solidFill>
                  <a:srgbClr val="FF0000"/>
                </a:solidFill>
                <a:ea typeface="ＭＳ Ｐゴシック" pitchFamily="30" charset="-128"/>
                <a:cs typeface="ＭＳ Ｐゴシック" pitchFamily="30" charset="-128"/>
              </a:rPr>
              <a:t>/s and 1000/s)</a:t>
            </a:r>
            <a:r>
              <a:rPr lang="en-US" sz="2000" b="1" dirty="0">
                <a:solidFill>
                  <a:schemeClr val="tx2"/>
                </a:solidFill>
                <a:ea typeface="ＭＳ Ｐゴシック" pitchFamily="30" charset="-128"/>
                <a:cs typeface="ＭＳ Ｐゴシック" pitchFamily="30" charset="-128"/>
              </a:rPr>
              <a:t> </a:t>
            </a:r>
            <a:r>
              <a:rPr lang="en-US" sz="2000" b="0" dirty="0" smtClean="0">
                <a:ea typeface="ＭＳ Ｐゴシック" pitchFamily="30" charset="-128"/>
                <a:cs typeface="ＭＳ Ｐゴシック" pitchFamily="30" charset="-128"/>
              </a:rPr>
              <a:t>- multiple </a:t>
            </a:r>
            <a:r>
              <a:rPr lang="en-US" sz="2000" b="0" dirty="0">
                <a:ea typeface="ＭＳ Ｐゴシック" pitchFamily="30" charset="-128"/>
                <a:cs typeface="ＭＳ Ｐゴシック" pitchFamily="30" charset="-128"/>
              </a:rPr>
              <a:t>wave reflections in the </a:t>
            </a:r>
            <a:r>
              <a:rPr lang="en-US" sz="2000" b="0" dirty="0" smtClean="0">
                <a:ea typeface="ＭＳ Ｐゴシック" pitchFamily="30" charset="-128"/>
                <a:cs typeface="ＭＳ Ｐゴシック" pitchFamily="30" charset="-128"/>
              </a:rPr>
              <a:t>system</a:t>
            </a:r>
          </a:p>
          <a:p>
            <a:pPr lvl="1">
              <a:spcBef>
                <a:spcPts val="600"/>
              </a:spcBef>
            </a:pPr>
            <a:r>
              <a:rPr lang="en-US" sz="1800" b="0" dirty="0" smtClean="0"/>
              <a:t>Difficult </a:t>
            </a:r>
            <a:r>
              <a:rPr lang="en-US" sz="1800" b="0" dirty="0"/>
              <a:t>to </a:t>
            </a:r>
            <a:r>
              <a:rPr lang="en-US" sz="1800" b="0" dirty="0" smtClean="0"/>
              <a:t>establish </a:t>
            </a:r>
            <a:r>
              <a:rPr lang="en-US" sz="1800" b="0" dirty="0"/>
              <a:t>dynamic equilibrium in the sample and the </a:t>
            </a:r>
            <a:r>
              <a:rPr lang="en-US" sz="1800" b="0" dirty="0" smtClean="0"/>
              <a:t>system</a:t>
            </a:r>
          </a:p>
          <a:p>
            <a:pPr lvl="1">
              <a:spcBef>
                <a:spcPts val="600"/>
              </a:spcBef>
            </a:pPr>
            <a:r>
              <a:rPr lang="en-US" sz="1800" b="0" dirty="0" smtClean="0"/>
              <a:t>These </a:t>
            </a:r>
            <a:r>
              <a:rPr lang="en-US" sz="1800" b="0" dirty="0"/>
              <a:t>rates are</a:t>
            </a:r>
            <a:r>
              <a:rPr lang="en-US" sz="1800" b="0" dirty="0" smtClean="0"/>
              <a:t> important because </a:t>
            </a:r>
            <a:r>
              <a:rPr lang="en-US" sz="1800" b="0" dirty="0"/>
              <a:t>maximum </a:t>
            </a:r>
            <a:r>
              <a:rPr lang="en-US" sz="1800" b="1" dirty="0">
                <a:solidFill>
                  <a:srgbClr val="FF0000"/>
                </a:solidFill>
              </a:rPr>
              <a:t>strain rates in automotive crash </a:t>
            </a:r>
            <a:r>
              <a:rPr lang="en-US" sz="1800" b="0" dirty="0"/>
              <a:t>are in the</a:t>
            </a:r>
            <a:r>
              <a:rPr lang="en-US" sz="1800" b="0" dirty="0" smtClean="0"/>
              <a:t> interval </a:t>
            </a:r>
            <a:r>
              <a:rPr lang="en-US" sz="1800" b="0" dirty="0"/>
              <a:t>of</a:t>
            </a:r>
            <a:r>
              <a:rPr lang="en-US" sz="1800" b="0" dirty="0" smtClean="0"/>
              <a:t> </a:t>
            </a:r>
            <a:r>
              <a:rPr lang="en-US" sz="1800" dirty="0" smtClean="0"/>
              <a:t>1</a:t>
            </a:r>
            <a:r>
              <a:rPr lang="en-US" sz="1800" b="0" dirty="0" smtClean="0"/>
              <a:t>0-1000/</a:t>
            </a:r>
            <a:r>
              <a:rPr lang="en-US" sz="1800" b="0" dirty="0"/>
              <a:t>s (also important for forming)</a:t>
            </a:r>
          </a:p>
          <a:p>
            <a:pPr>
              <a:spcBef>
                <a:spcPts val="600"/>
              </a:spcBef>
            </a:pPr>
            <a:r>
              <a:rPr lang="en-US" sz="2000" b="0" dirty="0">
                <a:ea typeface="ＭＳ Ｐゴシック" pitchFamily="30" charset="-128"/>
                <a:cs typeface="ＭＳ Ｐゴシック" pitchFamily="30" charset="-128"/>
              </a:rPr>
              <a:t>It is</a:t>
            </a:r>
            <a:r>
              <a:rPr lang="en-US" sz="2000" b="0" dirty="0" smtClean="0">
                <a:ea typeface="ＭＳ Ｐゴシック" pitchFamily="30" charset="-128"/>
                <a:cs typeface="ＭＳ Ｐゴシック" pitchFamily="30" charset="-128"/>
              </a:rPr>
              <a:t> essential to:</a:t>
            </a:r>
          </a:p>
          <a:p>
            <a:pPr lvl="1">
              <a:spcBef>
                <a:spcPts val="600"/>
              </a:spcBef>
            </a:pPr>
            <a:r>
              <a:rPr lang="en-US" sz="1800" b="0" dirty="0" smtClean="0"/>
              <a:t>Reduce </a:t>
            </a:r>
            <a:r>
              <a:rPr lang="en-US" sz="1800" b="0" dirty="0"/>
              <a:t>mass in the </a:t>
            </a:r>
            <a:r>
              <a:rPr lang="en-US" sz="1800" b="0" dirty="0" smtClean="0"/>
              <a:t>system</a:t>
            </a:r>
          </a:p>
          <a:p>
            <a:pPr lvl="1">
              <a:spcBef>
                <a:spcPts val="600"/>
              </a:spcBef>
            </a:pPr>
            <a:r>
              <a:rPr lang="en-US" sz="1800" b="0" dirty="0" smtClean="0"/>
              <a:t>Develop lightweight </a:t>
            </a:r>
            <a:r>
              <a:rPr lang="en-US" sz="1800" b="0" dirty="0"/>
              <a:t>load </a:t>
            </a:r>
            <a:r>
              <a:rPr lang="en-US" sz="1800" b="0" dirty="0" smtClean="0"/>
              <a:t>cells and sensors</a:t>
            </a:r>
          </a:p>
          <a:p>
            <a:pPr lvl="1">
              <a:spcBef>
                <a:spcPts val="600"/>
              </a:spcBef>
            </a:pPr>
            <a:r>
              <a:rPr lang="en-US" sz="1800" b="0" dirty="0" smtClean="0"/>
              <a:t>Understand </a:t>
            </a:r>
            <a:r>
              <a:rPr lang="en-US" sz="1800" b="0" dirty="0"/>
              <a:t>and control oscillations in the </a:t>
            </a:r>
            <a:r>
              <a:rPr lang="en-US" sz="1800" b="0" dirty="0" smtClean="0"/>
              <a:t>system</a:t>
            </a:r>
          </a:p>
          <a:p>
            <a:pPr lvl="1">
              <a:spcBef>
                <a:spcPts val="600"/>
              </a:spcBef>
            </a:pPr>
            <a:r>
              <a:rPr lang="en-US" sz="1800" b="0" dirty="0" smtClean="0"/>
              <a:t>Combine </a:t>
            </a:r>
            <a:r>
              <a:rPr lang="en-US" sz="1800" b="0" dirty="0"/>
              <a:t>multiple measurement techniques for</a:t>
            </a:r>
            <a:r>
              <a:rPr lang="en-US" sz="1800" b="0" dirty="0" smtClean="0"/>
              <a:t> the same data</a:t>
            </a:r>
          </a:p>
          <a:p>
            <a:pPr>
              <a:spcBef>
                <a:spcPts val="600"/>
              </a:spcBef>
            </a:pPr>
            <a:r>
              <a:rPr lang="en-US" sz="2000" b="0" dirty="0" smtClean="0"/>
              <a:t>Intermediate strain rate tests have not been standardized</a:t>
            </a:r>
          </a:p>
          <a:p>
            <a:pPr lvl="1">
              <a:spcBef>
                <a:spcPts val="600"/>
              </a:spcBef>
            </a:pPr>
            <a:r>
              <a:rPr lang="en-US" sz="1800" b="0" dirty="0" smtClean="0"/>
              <a:t>Active research field</a:t>
            </a:r>
            <a:endParaRPr lang="en-US" sz="1800" dirty="0" smtClean="0"/>
          </a:p>
          <a:p>
            <a:pPr>
              <a:spcBef>
                <a:spcPts val="600"/>
              </a:spcBef>
            </a:pPr>
            <a:r>
              <a:rPr lang="en-US" sz="2400" b="1" dirty="0" smtClean="0">
                <a:solidFill>
                  <a:srgbClr val="FF0000"/>
                </a:solidFill>
              </a:rPr>
              <a:t>This project develops new testing methodologies and material information for the strain rates of interest in vehicle design.</a:t>
            </a:r>
            <a:endParaRPr lang="en-US" sz="2400" b="1" dirty="0">
              <a:solidFill>
                <a:srgbClr val="FF0000"/>
              </a:solidFill>
            </a:endParaRPr>
          </a:p>
        </p:txBody>
      </p:sp>
      <p:sp>
        <p:nvSpPr>
          <p:cNvPr id="4" name="TextBox 3"/>
          <p:cNvSpPr txBox="1"/>
          <p:nvPr/>
        </p:nvSpPr>
        <p:spPr>
          <a:xfrm>
            <a:off x="3693896" y="6488668"/>
            <a:ext cx="2000104" cy="369332"/>
          </a:xfrm>
          <a:prstGeom prst="rect">
            <a:avLst/>
          </a:prstGeom>
          <a:noFill/>
        </p:spPr>
        <p:txBody>
          <a:bodyPr wrap="none" rtlCol="0">
            <a:spAutoFit/>
          </a:bodyPr>
          <a:lstStyle/>
          <a:p>
            <a:r>
              <a:rPr lang="en-US" dirty="0" smtClean="0">
                <a:solidFill>
                  <a:schemeClr val="tx1">
                    <a:alpha val="40000"/>
                  </a:schemeClr>
                </a:solidFill>
              </a:rPr>
              <a:t>Technical Approach</a:t>
            </a:r>
            <a:endParaRPr lang="en-US" dirty="0">
              <a:solidFill>
                <a:schemeClr val="tx1">
                  <a:alpha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Approach/Strategy</a:t>
            </a:r>
            <a:endParaRPr lang="en-US" dirty="0"/>
          </a:p>
        </p:txBody>
      </p:sp>
      <p:sp>
        <p:nvSpPr>
          <p:cNvPr id="30723" name="Rectangle 3"/>
          <p:cNvSpPr>
            <a:spLocks noGrp="1" noChangeArrowheads="1"/>
          </p:cNvSpPr>
          <p:nvPr>
            <p:ph idx="1"/>
          </p:nvPr>
        </p:nvSpPr>
        <p:spPr>
          <a:xfrm>
            <a:off x="457200" y="914400"/>
            <a:ext cx="8229600" cy="4756150"/>
          </a:xfrm>
        </p:spPr>
        <p:txBody>
          <a:bodyPr>
            <a:noAutofit/>
          </a:bodyPr>
          <a:lstStyle/>
          <a:p>
            <a:r>
              <a:rPr lang="en-US" sz="2000" dirty="0" smtClean="0"/>
              <a:t>Develop new methods and procedures for measurement of material behavior at intermediate strain rates.</a:t>
            </a:r>
          </a:p>
          <a:p>
            <a:pPr lvl="1"/>
            <a:r>
              <a:rPr lang="en-US" sz="1800" dirty="0" smtClean="0"/>
              <a:t>Develop test methods, loading equipment, control, sensors, specimens, fixtures.</a:t>
            </a:r>
          </a:p>
          <a:p>
            <a:r>
              <a:rPr lang="en-US" sz="2000" dirty="0" smtClean="0"/>
              <a:t>Test measurements must be based on multiple sensor types.</a:t>
            </a:r>
          </a:p>
          <a:p>
            <a:pPr lvl="1"/>
            <a:r>
              <a:rPr lang="en-US" sz="1800" dirty="0" smtClean="0"/>
              <a:t>We must have multiple data sources for each measured quantity.</a:t>
            </a:r>
          </a:p>
          <a:p>
            <a:r>
              <a:rPr lang="en-US" sz="2000" dirty="0" smtClean="0"/>
              <a:t>Verify measurements throughout the range of strain rates of interest.</a:t>
            </a:r>
          </a:p>
          <a:p>
            <a:pPr lvl="1"/>
            <a:r>
              <a:rPr lang="en-US" sz="1800" dirty="0" smtClean="0"/>
              <a:t>As some sensor types reduce accuracy with increasing speeds, new sensors must gradually take over.</a:t>
            </a:r>
          </a:p>
          <a:p>
            <a:pPr lvl="1"/>
            <a:r>
              <a:rPr lang="en-US" sz="1800" dirty="0" smtClean="0"/>
              <a:t>Validity of a new sensor type must be established in the transition region.</a:t>
            </a:r>
          </a:p>
          <a:p>
            <a:r>
              <a:rPr lang="en-US" sz="2000" dirty="0" smtClean="0"/>
              <a:t>Develop new methods for strain-interrupted tests at high rates.</a:t>
            </a:r>
          </a:p>
          <a:p>
            <a:pPr lvl="1"/>
            <a:r>
              <a:rPr lang="en-US" sz="1800" dirty="0" smtClean="0"/>
              <a:t>Essential for investigation of strain-rate dependency of damage evolution.</a:t>
            </a:r>
          </a:p>
          <a:p>
            <a:pPr lvl="1"/>
            <a:r>
              <a:rPr lang="en-US" sz="1800" b="1" dirty="0" smtClean="0"/>
              <a:t>It is easier to speed up than to instantly stop, especially at 500 in/sec.</a:t>
            </a:r>
          </a:p>
          <a:p>
            <a:r>
              <a:rPr lang="en-US" sz="2000" dirty="0" smtClean="0"/>
              <a:t>Investigate formation and growth of voids in Mg alloys using microscopy for strains and strain rates of interest.</a:t>
            </a:r>
          </a:p>
          <a:p>
            <a:r>
              <a:rPr lang="en-US" sz="2000" dirty="0" smtClean="0"/>
              <a:t>Distribute data as soon as possible.</a:t>
            </a:r>
          </a:p>
        </p:txBody>
      </p:sp>
      <p:sp>
        <p:nvSpPr>
          <p:cNvPr id="9" name="TextBox 8"/>
          <p:cNvSpPr txBox="1"/>
          <p:nvPr/>
        </p:nvSpPr>
        <p:spPr>
          <a:xfrm>
            <a:off x="3649722" y="6488668"/>
            <a:ext cx="2000104" cy="369332"/>
          </a:xfrm>
          <a:prstGeom prst="rect">
            <a:avLst/>
          </a:prstGeom>
          <a:noFill/>
        </p:spPr>
        <p:txBody>
          <a:bodyPr wrap="none" rtlCol="0">
            <a:spAutoFit/>
          </a:bodyPr>
          <a:lstStyle/>
          <a:p>
            <a:r>
              <a:rPr lang="en-US" dirty="0" smtClean="0">
                <a:solidFill>
                  <a:schemeClr val="tx1">
                    <a:alpha val="40000"/>
                  </a:schemeClr>
                </a:solidFill>
              </a:rPr>
              <a:t>Technical Approach</a:t>
            </a:r>
            <a:endParaRPr lang="en-US" dirty="0">
              <a:solidFill>
                <a:schemeClr val="tx1">
                  <a:alpha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r="4564"/>
          <a:stretch>
            <a:fillRect/>
          </a:stretch>
        </p:blipFill>
        <p:spPr bwMode="auto">
          <a:xfrm>
            <a:off x="457200" y="2438400"/>
            <a:ext cx="3723413" cy="3995737"/>
          </a:xfrm>
          <a:prstGeom prst="rect">
            <a:avLst/>
          </a:prstGeom>
          <a:noFill/>
          <a:ln w="9525">
            <a:noFill/>
            <a:miter lim="800000"/>
            <a:headEnd/>
            <a:tailEnd/>
          </a:ln>
        </p:spPr>
      </p:pic>
      <p:sp>
        <p:nvSpPr>
          <p:cNvPr id="5128" name="Text Box 8"/>
          <p:cNvSpPr txBox="1">
            <a:spLocks noChangeArrowheads="1"/>
          </p:cNvSpPr>
          <p:nvPr/>
        </p:nvSpPr>
        <p:spPr bwMode="auto">
          <a:xfrm>
            <a:off x="4191000" y="990600"/>
            <a:ext cx="4495800" cy="3785652"/>
          </a:xfrm>
          <a:prstGeom prst="rect">
            <a:avLst/>
          </a:prstGeom>
          <a:noFill/>
          <a:ln w="28575">
            <a:solidFill>
              <a:schemeClr val="tx1"/>
            </a:solidFill>
            <a:miter lim="800000"/>
            <a:headEnd/>
            <a:tailEnd/>
          </a:ln>
          <a:effectLst/>
        </p:spPr>
        <p:txBody>
          <a:bodyPr wrap="square">
            <a:spAutoFit/>
          </a:bodyPr>
          <a:lstStyle/>
          <a:p>
            <a:pPr algn="ctr"/>
            <a:r>
              <a:rPr lang="en-US" sz="1600" b="1" dirty="0" smtClean="0">
                <a:solidFill>
                  <a:srgbClr val="C00000"/>
                </a:solidFill>
              </a:rPr>
              <a:t>Custom Designed Hydraulic System </a:t>
            </a:r>
          </a:p>
          <a:p>
            <a:r>
              <a:rPr lang="en-US" sz="1600" b="1" dirty="0" smtClean="0"/>
              <a:t>Max Velocity</a:t>
            </a:r>
            <a:r>
              <a:rPr lang="en-US" sz="1600" dirty="0" smtClean="0"/>
              <a:t>=700 in/s  </a:t>
            </a:r>
            <a:endParaRPr lang="en-US" sz="1600" dirty="0"/>
          </a:p>
          <a:p>
            <a:r>
              <a:rPr lang="en-US" sz="1600" dirty="0"/>
              <a:t>(18.5 m/sec) over approx</a:t>
            </a:r>
            <a:r>
              <a:rPr lang="en-US" sz="1600" dirty="0" smtClean="0"/>
              <a:t>. 4 </a:t>
            </a:r>
            <a:r>
              <a:rPr lang="en-US" sz="1600" dirty="0"/>
              <a:t>in (100 mm) Range</a:t>
            </a:r>
          </a:p>
          <a:p>
            <a:endParaRPr lang="en-US" sz="1600" dirty="0" smtClean="0"/>
          </a:p>
          <a:p>
            <a:r>
              <a:rPr lang="en-US" sz="1600" b="1" dirty="0" smtClean="0"/>
              <a:t>Load </a:t>
            </a:r>
            <a:r>
              <a:rPr lang="en-US" sz="1600" b="1" dirty="0"/>
              <a:t>Capacity</a:t>
            </a:r>
            <a:r>
              <a:rPr lang="en-US" sz="1600" dirty="0"/>
              <a:t> : 9000 lbs (40 </a:t>
            </a:r>
            <a:r>
              <a:rPr lang="en-US" sz="1600" dirty="0" err="1"/>
              <a:t>kN</a:t>
            </a:r>
            <a:r>
              <a:rPr lang="en-US" sz="1600" dirty="0"/>
              <a:t>) static</a:t>
            </a:r>
            <a:r>
              <a:rPr lang="en-US" sz="1600" dirty="0" smtClean="0"/>
              <a:t>, 5500 </a:t>
            </a:r>
            <a:r>
              <a:rPr lang="en-US" sz="1600" dirty="0"/>
              <a:t>lbs (25 </a:t>
            </a:r>
            <a:r>
              <a:rPr lang="en-US" sz="1600" dirty="0" err="1"/>
              <a:t>kN</a:t>
            </a:r>
            <a:r>
              <a:rPr lang="en-US" sz="1600" dirty="0"/>
              <a:t>) </a:t>
            </a:r>
            <a:r>
              <a:rPr lang="en-US" sz="1600" dirty="0" smtClean="0"/>
              <a:t>dynamic</a:t>
            </a:r>
          </a:p>
          <a:p>
            <a:endParaRPr lang="en-US" sz="1600" dirty="0"/>
          </a:p>
          <a:p>
            <a:r>
              <a:rPr lang="en-US" sz="1600" b="1" dirty="0"/>
              <a:t>Total Stroke</a:t>
            </a:r>
            <a:r>
              <a:rPr lang="en-US" sz="1600" dirty="0"/>
              <a:t>: 15.5 in </a:t>
            </a:r>
            <a:r>
              <a:rPr lang="en-US" sz="1600" dirty="0" smtClean="0"/>
              <a:t>(</a:t>
            </a:r>
            <a:r>
              <a:rPr lang="en-US" sz="1600" dirty="0"/>
              <a:t>400mm</a:t>
            </a:r>
            <a:r>
              <a:rPr lang="en-US" sz="1600" dirty="0" smtClean="0"/>
              <a:t>)</a:t>
            </a:r>
          </a:p>
          <a:p>
            <a:endParaRPr lang="en-US" sz="1600" dirty="0" smtClean="0"/>
          </a:p>
          <a:p>
            <a:r>
              <a:rPr lang="en-US" sz="1600" b="1" dirty="0" smtClean="0"/>
              <a:t>Working </a:t>
            </a:r>
            <a:r>
              <a:rPr lang="en-US" sz="1600" b="1" dirty="0"/>
              <a:t>Stroke</a:t>
            </a:r>
            <a:r>
              <a:rPr lang="en-US" sz="1600" dirty="0"/>
              <a:t>: </a:t>
            </a:r>
            <a:r>
              <a:rPr lang="en-US" sz="1600" dirty="0" smtClean="0"/>
              <a:t>approx. 7.0 </a:t>
            </a:r>
            <a:r>
              <a:rPr lang="en-US" sz="1600" dirty="0"/>
              <a:t>in (175 mm) </a:t>
            </a:r>
            <a:r>
              <a:rPr lang="en-US" sz="1600" dirty="0" smtClean="0"/>
              <a:t>with </a:t>
            </a:r>
            <a:r>
              <a:rPr lang="en-US" sz="1600" dirty="0"/>
              <a:t>slack adapter in the load </a:t>
            </a:r>
            <a:r>
              <a:rPr lang="en-US" sz="1600" dirty="0" smtClean="0"/>
              <a:t>train</a:t>
            </a:r>
          </a:p>
          <a:p>
            <a:endParaRPr lang="en-US" sz="1600" dirty="0" smtClean="0"/>
          </a:p>
          <a:p>
            <a:r>
              <a:rPr lang="en-US" sz="1600" b="1" dirty="0" smtClean="0"/>
              <a:t>Control</a:t>
            </a:r>
            <a:r>
              <a:rPr lang="en-US" sz="1600" dirty="0"/>
              <a:t>: MTS 407 servo - hydraulic controllers, </a:t>
            </a:r>
            <a:r>
              <a:rPr lang="en-US" sz="1600" dirty="0" smtClean="0"/>
              <a:t>with external </a:t>
            </a:r>
            <a:r>
              <a:rPr lang="en-US" sz="1600" dirty="0"/>
              <a:t>command signal </a:t>
            </a:r>
            <a:r>
              <a:rPr lang="en-US" sz="1600" dirty="0" smtClean="0"/>
              <a:t>(</a:t>
            </a:r>
            <a:r>
              <a:rPr lang="en-US" sz="1600" dirty="0"/>
              <a:t>drive file</a:t>
            </a:r>
            <a:r>
              <a:rPr lang="en-US" sz="1600" dirty="0" smtClean="0"/>
              <a:t>). In-house developed synchronization and DAQ systems.</a:t>
            </a:r>
            <a:endParaRPr lang="en-US" sz="1600" dirty="0"/>
          </a:p>
        </p:txBody>
      </p:sp>
      <p:sp>
        <p:nvSpPr>
          <p:cNvPr id="16" name="Title 1"/>
          <p:cNvSpPr>
            <a:spLocks noGrp="1"/>
          </p:cNvSpPr>
          <p:nvPr>
            <p:ph type="title"/>
          </p:nvPr>
        </p:nvSpPr>
        <p:spPr>
          <a:xfrm>
            <a:off x="457200" y="143564"/>
            <a:ext cx="8229600" cy="577081"/>
          </a:xfrm>
        </p:spPr>
        <p:txBody>
          <a:bodyPr/>
          <a:lstStyle/>
          <a:p>
            <a:r>
              <a:rPr lang="en-US" sz="3600" b="1" dirty="0" smtClean="0"/>
              <a:t>Materials and Test Instrumentation</a:t>
            </a:r>
            <a:endParaRPr lang="en-US" sz="3600" b="1" dirty="0"/>
          </a:p>
        </p:txBody>
      </p:sp>
      <p:sp>
        <p:nvSpPr>
          <p:cNvPr id="18" name="TextBox 17"/>
          <p:cNvSpPr txBox="1"/>
          <p:nvPr/>
        </p:nvSpPr>
        <p:spPr>
          <a:xfrm>
            <a:off x="4193198" y="4838967"/>
            <a:ext cx="4484077" cy="1077218"/>
          </a:xfrm>
          <a:prstGeom prst="rect">
            <a:avLst/>
          </a:prstGeom>
          <a:noFill/>
          <a:ln w="28575">
            <a:solidFill>
              <a:schemeClr val="tx1"/>
            </a:solidFill>
          </a:ln>
        </p:spPr>
        <p:txBody>
          <a:bodyPr wrap="square" rtlCol="0">
            <a:spAutoFit/>
          </a:bodyPr>
          <a:lstStyle/>
          <a:p>
            <a:pPr algn="ctr"/>
            <a:r>
              <a:rPr lang="en-US" sz="1600" b="1" dirty="0" smtClean="0">
                <a:solidFill>
                  <a:srgbClr val="C00000"/>
                </a:solidFill>
              </a:rPr>
              <a:t>High speed digital imaging system</a:t>
            </a:r>
          </a:p>
          <a:p>
            <a:r>
              <a:rPr lang="en-US" sz="1600" dirty="0" smtClean="0"/>
              <a:t>Max. Frame rate: 1000000 fps</a:t>
            </a:r>
          </a:p>
          <a:p>
            <a:r>
              <a:rPr lang="en-US" sz="1600" dirty="0" smtClean="0"/>
              <a:t>3D imaging capability for full field 		   displacement map</a:t>
            </a:r>
            <a:endParaRPr lang="en-US" sz="1600" baseline="-25000" dirty="0" smtClean="0"/>
          </a:p>
        </p:txBody>
      </p:sp>
      <p:sp>
        <p:nvSpPr>
          <p:cNvPr id="20" name="TextBox 19"/>
          <p:cNvSpPr txBox="1"/>
          <p:nvPr/>
        </p:nvSpPr>
        <p:spPr>
          <a:xfrm>
            <a:off x="457200" y="990600"/>
            <a:ext cx="3474748" cy="1354217"/>
          </a:xfrm>
          <a:prstGeom prst="rect">
            <a:avLst/>
          </a:prstGeom>
          <a:noFill/>
          <a:ln w="28575">
            <a:solidFill>
              <a:schemeClr val="tx1"/>
            </a:solidFill>
          </a:ln>
        </p:spPr>
        <p:txBody>
          <a:bodyPr wrap="square" rtlCol="0">
            <a:spAutoFit/>
          </a:bodyPr>
          <a:lstStyle/>
          <a:p>
            <a:pPr algn="ctr"/>
            <a:r>
              <a:rPr lang="en-US" b="1" dirty="0" smtClean="0">
                <a:solidFill>
                  <a:srgbClr val="C00000"/>
                </a:solidFill>
              </a:rPr>
              <a:t>Materials Tested: </a:t>
            </a:r>
          </a:p>
          <a:p>
            <a:pPr marL="342900" indent="-342900"/>
            <a:r>
              <a:rPr lang="en-US" sz="1600" b="1" dirty="0" smtClean="0">
                <a:solidFill>
                  <a:schemeClr val="accent1">
                    <a:lumMod val="75000"/>
                  </a:schemeClr>
                </a:solidFill>
              </a:rPr>
              <a:t>AZ31 sheet metal</a:t>
            </a:r>
          </a:p>
          <a:p>
            <a:pPr marL="342900" indent="-342900"/>
            <a:r>
              <a:rPr lang="en-US" sz="1600" b="1" dirty="0" smtClean="0">
                <a:solidFill>
                  <a:schemeClr val="accent1">
                    <a:lumMod val="75000"/>
                  </a:schemeClr>
                </a:solidFill>
              </a:rPr>
              <a:t>AM60B cast (top hat)</a:t>
            </a:r>
          </a:p>
          <a:p>
            <a:pPr marL="342900" indent="-342900"/>
            <a:r>
              <a:rPr lang="en-US" sz="1600" b="1" dirty="0" smtClean="0">
                <a:solidFill>
                  <a:schemeClr val="accent1">
                    <a:lumMod val="75000"/>
                  </a:schemeClr>
                </a:solidFill>
              </a:rPr>
              <a:t>AM60B unprocessed</a:t>
            </a:r>
          </a:p>
          <a:p>
            <a:pPr marL="342900" indent="-342900"/>
            <a:r>
              <a:rPr lang="en-US" sz="1600" b="1" dirty="0" smtClean="0">
                <a:solidFill>
                  <a:schemeClr val="accent1">
                    <a:lumMod val="75000"/>
                  </a:schemeClr>
                </a:solidFill>
              </a:rPr>
              <a:t>Materials for test development (AHSS) </a:t>
            </a:r>
            <a:endParaRPr lang="en-US" sz="1600" b="1" dirty="0">
              <a:solidFill>
                <a:schemeClr val="accent1">
                  <a:lumMod val="75000"/>
                </a:schemeClr>
              </a:solidFill>
            </a:endParaRPr>
          </a:p>
        </p:txBody>
      </p:sp>
      <p:sp>
        <p:nvSpPr>
          <p:cNvPr id="9" name="TextBox 8"/>
          <p:cNvSpPr txBox="1"/>
          <p:nvPr/>
        </p:nvSpPr>
        <p:spPr>
          <a:xfrm>
            <a:off x="3350142" y="5897552"/>
            <a:ext cx="4885397" cy="646331"/>
          </a:xfrm>
          <a:prstGeom prst="rect">
            <a:avLst/>
          </a:prstGeom>
          <a:noFill/>
        </p:spPr>
        <p:txBody>
          <a:bodyPr wrap="square" rtlCol="0">
            <a:spAutoFit/>
          </a:bodyPr>
          <a:lstStyle/>
          <a:p>
            <a:r>
              <a:rPr lang="en-US" b="1" dirty="0" smtClean="0">
                <a:solidFill>
                  <a:srgbClr val="006C3A"/>
                </a:solidFill>
              </a:rPr>
              <a:t>Control and synchronization of multiple data sources are essential for accuracy at high speeds.</a:t>
            </a:r>
            <a:endParaRPr lang="en-US" b="1" dirty="0">
              <a:solidFill>
                <a:srgbClr val="006C3A"/>
              </a:solidFill>
            </a:endParaRPr>
          </a:p>
        </p:txBody>
      </p:sp>
      <p:sp>
        <p:nvSpPr>
          <p:cNvPr id="10" name="TextBox 9"/>
          <p:cNvSpPr txBox="1"/>
          <p:nvPr/>
        </p:nvSpPr>
        <p:spPr>
          <a:xfrm>
            <a:off x="3654587" y="6488668"/>
            <a:ext cx="2000104" cy="369332"/>
          </a:xfrm>
          <a:prstGeom prst="rect">
            <a:avLst/>
          </a:prstGeom>
          <a:noFill/>
        </p:spPr>
        <p:txBody>
          <a:bodyPr wrap="none" rtlCol="0">
            <a:spAutoFit/>
          </a:bodyPr>
          <a:lstStyle/>
          <a:p>
            <a:r>
              <a:rPr lang="en-US" dirty="0" smtClean="0">
                <a:solidFill>
                  <a:schemeClr val="tx1">
                    <a:alpha val="40000"/>
                  </a:schemeClr>
                </a:solidFill>
              </a:rPr>
              <a:t>Technical Approach</a:t>
            </a:r>
            <a:endParaRPr lang="en-US" dirty="0">
              <a:solidFill>
                <a:schemeClr val="tx1">
                  <a:alpha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ar_spec_dw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797" y="1213947"/>
            <a:ext cx="2077607" cy="4934129"/>
          </a:xfrm>
          <a:prstGeom prst="rect">
            <a:avLst/>
          </a:prstGeom>
        </p:spPr>
      </p:pic>
      <p:pic>
        <p:nvPicPr>
          <p:cNvPr id="2" name="Picture 1" descr="HSmachine_D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45" y="1323707"/>
            <a:ext cx="2756745" cy="4413350"/>
          </a:xfrm>
          <a:prstGeom prst="rect">
            <a:avLst/>
          </a:prstGeom>
        </p:spPr>
      </p:pic>
      <p:sp>
        <p:nvSpPr>
          <p:cNvPr id="1530882" name="Rectangle 2"/>
          <p:cNvSpPr>
            <a:spLocks noGrp="1" noChangeArrowheads="1"/>
          </p:cNvSpPr>
          <p:nvPr>
            <p:ph type="title"/>
          </p:nvPr>
        </p:nvSpPr>
        <p:spPr/>
        <p:txBody>
          <a:bodyPr>
            <a:normAutofit fontScale="90000"/>
          </a:bodyPr>
          <a:lstStyle/>
          <a:p>
            <a:pPr eaLnBrk="1" hangingPunct="1">
              <a:defRPr/>
            </a:pPr>
            <a:r>
              <a:rPr lang="en-US" dirty="0" smtClean="0">
                <a:ea typeface="ＭＳ Ｐゴシック" pitchFamily="34" charset="-128"/>
                <a:cs typeface="ＭＳ Ｐゴシック" pitchFamily="34" charset="-128"/>
              </a:rPr>
              <a:t>Tests </a:t>
            </a:r>
            <a:r>
              <a:rPr lang="en-US" dirty="0" smtClean="0">
                <a:ea typeface="ＭＳ Ｐゴシック" pitchFamily="34" charset="-128"/>
                <a:cs typeface="ＭＳ Ｐゴシック" pitchFamily="34" charset="-128"/>
              </a:rPr>
              <a:t>for </a:t>
            </a:r>
            <a:r>
              <a:rPr lang="en-US" dirty="0">
                <a:ea typeface="ＭＳ Ｐゴシック" pitchFamily="34" charset="-128"/>
                <a:cs typeface="ＭＳ Ｐゴシック" pitchFamily="34" charset="-128"/>
              </a:rPr>
              <a:t>Intermediate</a:t>
            </a:r>
            <a:r>
              <a:rPr lang="en-US" dirty="0" smtClean="0">
                <a:ea typeface="ＭＳ Ｐゴシック" pitchFamily="34" charset="-128"/>
                <a:cs typeface="ＭＳ Ｐゴシック" pitchFamily="34" charset="-128"/>
              </a:rPr>
              <a:t> Strain Rate Regime Use Multiple Sensors</a:t>
            </a:r>
            <a:endParaRPr lang="en-US" dirty="0">
              <a:ea typeface="ＭＳ Ｐゴシック" pitchFamily="34" charset="-128"/>
              <a:cs typeface="ＭＳ Ｐゴシック" pitchFamily="34" charset="-128"/>
            </a:endParaRPr>
          </a:p>
        </p:txBody>
      </p:sp>
      <p:sp>
        <p:nvSpPr>
          <p:cNvPr id="7" name="TextBox 6"/>
          <p:cNvSpPr txBox="1"/>
          <p:nvPr/>
        </p:nvSpPr>
        <p:spPr>
          <a:xfrm>
            <a:off x="925244" y="5750947"/>
            <a:ext cx="2291463" cy="646331"/>
          </a:xfrm>
          <a:prstGeom prst="rect">
            <a:avLst/>
          </a:prstGeom>
          <a:noFill/>
        </p:spPr>
        <p:txBody>
          <a:bodyPr wrap="none" rtlCol="0">
            <a:spAutoFit/>
          </a:bodyPr>
          <a:lstStyle/>
          <a:p>
            <a:r>
              <a:rPr lang="en-US" b="1" dirty="0" smtClean="0"/>
              <a:t>Specimen and sensor</a:t>
            </a:r>
          </a:p>
          <a:p>
            <a:r>
              <a:rPr lang="en-US" b="1" dirty="0" smtClean="0"/>
              <a:t>schematics</a:t>
            </a:r>
            <a:endParaRPr lang="en-US" b="1" dirty="0"/>
          </a:p>
        </p:txBody>
      </p:sp>
      <p:sp>
        <p:nvSpPr>
          <p:cNvPr id="30723" name="Rectangle 3"/>
          <p:cNvSpPr>
            <a:spLocks noGrp="1" noChangeArrowheads="1"/>
          </p:cNvSpPr>
          <p:nvPr>
            <p:ph idx="1"/>
          </p:nvPr>
        </p:nvSpPr>
        <p:spPr>
          <a:xfrm>
            <a:off x="4882404" y="1554539"/>
            <a:ext cx="4075860" cy="4920727"/>
          </a:xfrm>
        </p:spPr>
        <p:txBody>
          <a:bodyPr>
            <a:normAutofit/>
          </a:bodyPr>
          <a:lstStyle/>
          <a:p>
            <a:pPr eaLnBrk="1" hangingPunct="1">
              <a:lnSpc>
                <a:spcPct val="90000"/>
              </a:lnSpc>
            </a:pPr>
            <a:r>
              <a:rPr lang="en-US" sz="2000" dirty="0" smtClean="0">
                <a:ea typeface="ＭＳ Ｐゴシック" pitchFamily="30" charset="-128"/>
                <a:cs typeface="ＭＳ Ｐゴシック" pitchFamily="30" charset="-128"/>
              </a:rPr>
              <a:t>Standard </a:t>
            </a:r>
            <a:r>
              <a:rPr lang="en-US" sz="2000" dirty="0" smtClean="0">
                <a:ea typeface="ＭＳ Ｐゴシック" pitchFamily="30" charset="-128"/>
                <a:cs typeface="ＭＳ Ｐゴシック" pitchFamily="30" charset="-128"/>
              </a:rPr>
              <a:t>load cells loose accuracy at high rates due to inertia of the devices.</a:t>
            </a:r>
          </a:p>
          <a:p>
            <a:pPr eaLnBrk="1" hangingPunct="1">
              <a:lnSpc>
                <a:spcPct val="90000"/>
              </a:lnSpc>
            </a:pPr>
            <a:r>
              <a:rPr lang="en-US" sz="2000" dirty="0">
                <a:ea typeface="ＭＳ Ｐゴシック" pitchFamily="30" charset="-128"/>
                <a:cs typeface="ＭＳ Ｐゴシック" pitchFamily="30" charset="-128"/>
              </a:rPr>
              <a:t>S</a:t>
            </a:r>
            <a:r>
              <a:rPr lang="en-US" sz="2000" dirty="0" smtClean="0">
                <a:ea typeface="ＭＳ Ｐゴシック" pitchFamily="30" charset="-128"/>
                <a:cs typeface="ＭＳ Ｐゴシック" pitchFamily="30" charset="-128"/>
              </a:rPr>
              <a:t>train gages on the specimen are used for strain and stress (tab region) measurements.</a:t>
            </a:r>
          </a:p>
          <a:p>
            <a:pPr eaLnBrk="1" hangingPunct="1">
              <a:lnSpc>
                <a:spcPct val="90000"/>
              </a:lnSpc>
            </a:pPr>
            <a:r>
              <a:rPr lang="en-US" sz="2000" dirty="0">
                <a:ea typeface="ＭＳ Ｐゴシック" pitchFamily="30" charset="-128"/>
                <a:cs typeface="ＭＳ Ｐゴシック" pitchFamily="30" charset="-128"/>
              </a:rPr>
              <a:t>O</a:t>
            </a:r>
            <a:r>
              <a:rPr lang="en-US" sz="2000" dirty="0" smtClean="0">
                <a:ea typeface="ＭＳ Ｐゴシック" pitchFamily="30" charset="-128"/>
                <a:cs typeface="ＭＳ Ｐゴシック" pitchFamily="30" charset="-128"/>
              </a:rPr>
              <a:t>ptical strain measurements from high speed camera are used for strain </a:t>
            </a:r>
            <a:r>
              <a:rPr lang="en-US" sz="2000" dirty="0" smtClean="0">
                <a:ea typeface="ＭＳ Ｐゴシック" pitchFamily="30" charset="-128"/>
                <a:cs typeface="ＭＳ Ｐゴシック" pitchFamily="30" charset="-128"/>
              </a:rPr>
              <a:t>measurements </a:t>
            </a:r>
            <a:r>
              <a:rPr lang="en-US" sz="2000" dirty="0" smtClean="0">
                <a:ea typeface="ＭＳ Ｐゴシック" pitchFamily="30" charset="-128"/>
                <a:cs typeface="ＭＳ Ｐゴシック" pitchFamily="30" charset="-128"/>
              </a:rPr>
              <a:t>across the specimen.</a:t>
            </a:r>
          </a:p>
          <a:p>
            <a:pPr eaLnBrk="1" hangingPunct="1">
              <a:lnSpc>
                <a:spcPct val="90000"/>
              </a:lnSpc>
            </a:pPr>
            <a:r>
              <a:rPr lang="en-US" sz="2000" dirty="0" smtClean="0">
                <a:ea typeface="ＭＳ Ｐゴシック" pitchFamily="30" charset="-128"/>
                <a:cs typeface="ＭＳ Ｐゴシック" pitchFamily="30" charset="-128"/>
              </a:rPr>
              <a:t>Measurement from different sensors is compared for different strain rates in order to establish correlations and estimate errors. </a:t>
            </a:r>
          </a:p>
          <a:p>
            <a:pPr lvl="1" eaLnBrk="1" hangingPunct="1">
              <a:lnSpc>
                <a:spcPct val="90000"/>
              </a:lnSpc>
            </a:pPr>
            <a:endParaRPr lang="en-US" sz="2000" dirty="0" smtClean="0"/>
          </a:p>
        </p:txBody>
      </p:sp>
      <p:sp>
        <p:nvSpPr>
          <p:cNvPr id="8" name="TextBox 7"/>
          <p:cNvSpPr txBox="1"/>
          <p:nvPr/>
        </p:nvSpPr>
        <p:spPr>
          <a:xfrm>
            <a:off x="3749748" y="6488668"/>
            <a:ext cx="2000104" cy="369332"/>
          </a:xfrm>
          <a:prstGeom prst="rect">
            <a:avLst/>
          </a:prstGeom>
          <a:noFill/>
        </p:spPr>
        <p:txBody>
          <a:bodyPr wrap="none" rtlCol="0">
            <a:spAutoFit/>
          </a:bodyPr>
          <a:lstStyle/>
          <a:p>
            <a:r>
              <a:rPr lang="en-US" dirty="0" smtClean="0">
                <a:solidFill>
                  <a:schemeClr val="tx1">
                    <a:alpha val="40000"/>
                  </a:schemeClr>
                </a:solidFill>
              </a:rPr>
              <a:t>Technical Approach</a:t>
            </a:r>
            <a:endParaRPr lang="en-US" dirty="0">
              <a:solidFill>
                <a:schemeClr val="tx1">
                  <a:alpha val="40000"/>
                </a:schemeClr>
              </a:solidFill>
            </a:endParaRPr>
          </a:p>
        </p:txBody>
      </p:sp>
      <p:sp>
        <p:nvSpPr>
          <p:cNvPr id="9" name="TextBox 8"/>
          <p:cNvSpPr txBox="1"/>
          <p:nvPr/>
        </p:nvSpPr>
        <p:spPr>
          <a:xfrm>
            <a:off x="4749800" y="1092874"/>
            <a:ext cx="4199587" cy="461665"/>
          </a:xfrm>
          <a:prstGeom prst="rect">
            <a:avLst/>
          </a:prstGeom>
          <a:noFill/>
        </p:spPr>
        <p:txBody>
          <a:bodyPr wrap="none" rtlCol="0">
            <a:spAutoFit/>
          </a:bodyPr>
          <a:lstStyle/>
          <a:p>
            <a:r>
              <a:rPr lang="en-US" sz="2400" b="1" dirty="0" smtClean="0">
                <a:solidFill>
                  <a:srgbClr val="006C3A"/>
                </a:solidFill>
              </a:rPr>
              <a:t>Test Instrumentation and Setup</a:t>
            </a:r>
            <a:endParaRPr lang="en-US" sz="2400" b="1" dirty="0">
              <a:solidFill>
                <a:srgbClr val="006C3A"/>
              </a:solidFill>
            </a:endParaRPr>
          </a:p>
        </p:txBody>
      </p:sp>
    </p:spTree>
    <p:extLst>
      <p:ext uri="{BB962C8B-B14F-4D97-AF65-F5344CB8AC3E}">
        <p14:creationId xmlns:p14="http://schemas.microsoft.com/office/powerpoint/2010/main" val="10938583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cstate="print"/>
          <a:srcRect l="5020" t="4617" r="7964" b="3030"/>
          <a:stretch>
            <a:fillRect/>
          </a:stretch>
        </p:blipFill>
        <p:spPr bwMode="auto">
          <a:xfrm>
            <a:off x="304800" y="1338471"/>
            <a:ext cx="3962400" cy="3048000"/>
          </a:xfrm>
          <a:prstGeom prst="rect">
            <a:avLst/>
          </a:prstGeom>
          <a:noFill/>
          <a:ln w="9525">
            <a:noFill/>
            <a:miter lim="800000"/>
            <a:headEnd/>
            <a:tailEnd/>
          </a:ln>
        </p:spPr>
      </p:pic>
      <p:sp>
        <p:nvSpPr>
          <p:cNvPr id="6146" name="Title 1"/>
          <p:cNvSpPr>
            <a:spLocks noGrp="1"/>
          </p:cNvSpPr>
          <p:nvPr>
            <p:ph type="title"/>
          </p:nvPr>
        </p:nvSpPr>
        <p:spPr>
          <a:xfrm>
            <a:off x="111203" y="177114"/>
            <a:ext cx="8756709" cy="1154162"/>
          </a:xfrm>
        </p:spPr>
        <p:txBody>
          <a:bodyPr/>
          <a:lstStyle/>
          <a:p>
            <a:pPr eaLnBrk="1" hangingPunct="1"/>
            <a:r>
              <a:rPr lang="en-US" dirty="0" smtClean="0"/>
              <a:t>New Test Setup Provides for Accurate Measurements of High Strains and Rates  </a:t>
            </a:r>
          </a:p>
        </p:txBody>
      </p:sp>
      <p:sp>
        <p:nvSpPr>
          <p:cNvPr id="9" name="Content Placeholder 8"/>
          <p:cNvSpPr>
            <a:spLocks noGrp="1"/>
          </p:cNvSpPr>
          <p:nvPr>
            <p:ph idx="1"/>
          </p:nvPr>
        </p:nvSpPr>
        <p:spPr>
          <a:xfrm>
            <a:off x="457200" y="4298126"/>
            <a:ext cx="8229600" cy="2283789"/>
          </a:xfrm>
        </p:spPr>
        <p:txBody>
          <a:bodyPr>
            <a:normAutofit fontScale="77500" lnSpcReduction="20000"/>
          </a:bodyPr>
          <a:lstStyle/>
          <a:p>
            <a:r>
              <a:rPr lang="en-US" dirty="0" smtClean="0"/>
              <a:t>Conventional methods of calculating strains from stroke are not accurate.</a:t>
            </a:r>
          </a:p>
          <a:p>
            <a:pPr lvl="1"/>
            <a:r>
              <a:rPr lang="en-US" dirty="0" smtClean="0"/>
              <a:t>At low strain rate (1 /</a:t>
            </a:r>
            <a:r>
              <a:rPr lang="en-US" dirty="0" err="1" smtClean="0"/>
              <a:t>s</a:t>
            </a:r>
            <a:r>
              <a:rPr lang="en-US" dirty="0" smtClean="0"/>
              <a:t>), strain calculated from stroke tends to overestimate the average strain of the gage section.</a:t>
            </a:r>
          </a:p>
          <a:p>
            <a:pPr lvl="1"/>
            <a:r>
              <a:rPr lang="en-US" dirty="0" smtClean="0"/>
              <a:t>At high strain rate (500 /</a:t>
            </a:r>
            <a:r>
              <a:rPr lang="en-US" dirty="0" err="1" smtClean="0"/>
              <a:t>s</a:t>
            </a:r>
            <a:r>
              <a:rPr lang="en-US" dirty="0" smtClean="0"/>
              <a:t>), strain calculated from stroke tends to underestimate the average gage section strain.</a:t>
            </a:r>
          </a:p>
          <a:p>
            <a:r>
              <a:rPr lang="en-US" b="1" dirty="0" smtClean="0">
                <a:solidFill>
                  <a:srgbClr val="FF0000"/>
                </a:solidFill>
              </a:rPr>
              <a:t>Digital Image Correlation (VIC) enables measurement of strains well beyond the  range of fast-response bondable foil gages.</a:t>
            </a:r>
          </a:p>
        </p:txBody>
      </p:sp>
      <p:sp>
        <p:nvSpPr>
          <p:cNvPr id="6147" name="TextBox 5"/>
          <p:cNvSpPr txBox="1">
            <a:spLocks noChangeArrowheads="1"/>
          </p:cNvSpPr>
          <p:nvPr/>
        </p:nvSpPr>
        <p:spPr bwMode="auto">
          <a:xfrm>
            <a:off x="2286000" y="1143000"/>
            <a:ext cx="685800" cy="369888"/>
          </a:xfrm>
          <a:prstGeom prst="rect">
            <a:avLst/>
          </a:prstGeom>
          <a:noFill/>
          <a:ln w="9525">
            <a:noFill/>
            <a:miter lim="800000"/>
            <a:headEnd/>
            <a:tailEnd/>
          </a:ln>
        </p:spPr>
        <p:txBody>
          <a:bodyPr wrap="square">
            <a:spAutoFit/>
          </a:bodyPr>
          <a:lstStyle/>
          <a:p>
            <a:r>
              <a:rPr lang="en-US" b="1" dirty="0" smtClean="0">
                <a:solidFill>
                  <a:schemeClr val="accent1">
                    <a:lumMod val="50000"/>
                  </a:schemeClr>
                </a:solidFill>
              </a:rPr>
              <a:t>1 </a:t>
            </a:r>
            <a:r>
              <a:rPr lang="en-US" b="1" dirty="0">
                <a:solidFill>
                  <a:schemeClr val="accent1">
                    <a:lumMod val="50000"/>
                  </a:schemeClr>
                </a:solidFill>
              </a:rPr>
              <a:t>/s</a:t>
            </a:r>
          </a:p>
        </p:txBody>
      </p:sp>
      <p:pic>
        <p:nvPicPr>
          <p:cNvPr id="6148" name="Picture 4"/>
          <p:cNvPicPr>
            <a:picLocks noChangeAspect="1" noChangeArrowheads="1"/>
          </p:cNvPicPr>
          <p:nvPr/>
        </p:nvPicPr>
        <p:blipFill>
          <a:blip r:embed="rId4" cstate="print"/>
          <a:srcRect l="4729" t="6525" r="10159" b="2141"/>
          <a:stretch>
            <a:fillRect/>
          </a:stretch>
        </p:blipFill>
        <p:spPr bwMode="auto">
          <a:xfrm>
            <a:off x="4343400" y="1370499"/>
            <a:ext cx="4114800" cy="2971800"/>
          </a:xfrm>
          <a:prstGeom prst="rect">
            <a:avLst/>
          </a:prstGeom>
          <a:noFill/>
          <a:ln w="9525">
            <a:noFill/>
            <a:miter lim="800000"/>
            <a:headEnd/>
            <a:tailEnd/>
          </a:ln>
        </p:spPr>
      </p:pic>
      <p:sp>
        <p:nvSpPr>
          <p:cNvPr id="6149" name="TextBox 7"/>
          <p:cNvSpPr txBox="1">
            <a:spLocks noChangeArrowheads="1"/>
          </p:cNvSpPr>
          <p:nvPr/>
        </p:nvSpPr>
        <p:spPr bwMode="auto">
          <a:xfrm>
            <a:off x="6172200" y="1143000"/>
            <a:ext cx="990600" cy="369888"/>
          </a:xfrm>
          <a:prstGeom prst="rect">
            <a:avLst/>
          </a:prstGeom>
          <a:noFill/>
          <a:ln w="9525">
            <a:noFill/>
            <a:miter lim="800000"/>
            <a:headEnd/>
            <a:tailEnd/>
          </a:ln>
        </p:spPr>
        <p:txBody>
          <a:bodyPr wrap="square">
            <a:spAutoFit/>
          </a:bodyPr>
          <a:lstStyle/>
          <a:p>
            <a:r>
              <a:rPr lang="en-US" b="1" dirty="0" smtClean="0">
                <a:solidFill>
                  <a:schemeClr val="accent1">
                    <a:lumMod val="50000"/>
                  </a:schemeClr>
                </a:solidFill>
              </a:rPr>
              <a:t>500 </a:t>
            </a:r>
            <a:r>
              <a:rPr lang="en-US" b="1" dirty="0">
                <a:solidFill>
                  <a:schemeClr val="accent1">
                    <a:lumMod val="50000"/>
                  </a:schemeClr>
                </a:solidFill>
              </a:rPr>
              <a:t>/s</a:t>
            </a:r>
          </a:p>
        </p:txBody>
      </p:sp>
      <p:sp>
        <p:nvSpPr>
          <p:cNvPr id="10" name="TextBox 9"/>
          <p:cNvSpPr txBox="1"/>
          <p:nvPr/>
        </p:nvSpPr>
        <p:spPr>
          <a:xfrm>
            <a:off x="3281018" y="6488668"/>
            <a:ext cx="2753804" cy="369332"/>
          </a:xfrm>
          <a:prstGeom prst="rect">
            <a:avLst/>
          </a:prstGeom>
          <a:noFill/>
        </p:spPr>
        <p:txBody>
          <a:bodyPr wrap="none" rtlCol="0">
            <a:spAutoFit/>
          </a:bodyPr>
          <a:lstStyle/>
          <a:p>
            <a:r>
              <a:rPr lang="en-US" dirty="0" smtClean="0">
                <a:solidFill>
                  <a:schemeClr val="tx1">
                    <a:alpha val="40000"/>
                  </a:schemeClr>
                </a:solidFill>
              </a:rPr>
              <a:t>Technical Accomplishments</a:t>
            </a:r>
            <a:endParaRPr lang="en-US" dirty="0">
              <a:solidFill>
                <a:schemeClr val="tx1">
                  <a:alpha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ORNL-2.potx</Template>
  <TotalTime>1947</TotalTime>
  <Words>2440</Words>
  <Application>Microsoft Macintosh PowerPoint</Application>
  <PresentationFormat>On-screen Show (4:3)</PresentationFormat>
  <Paragraphs>261</Paragraphs>
  <Slides>21</Slides>
  <Notes>17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Default Theme</vt:lpstr>
      <vt:lpstr>High Strain-Rate Characterization of Magnesium Alloys </vt:lpstr>
      <vt:lpstr>Objective</vt:lpstr>
      <vt:lpstr>Relevance to VT Program</vt:lpstr>
      <vt:lpstr>Crashworthiness Tests</vt:lpstr>
      <vt:lpstr>Strain Rates in Automotive Design</vt:lpstr>
      <vt:lpstr>Approach/Strategy</vt:lpstr>
      <vt:lpstr>Materials and Test Instrumentation</vt:lpstr>
      <vt:lpstr>Tests for Intermediate Strain Rate Regime Use Multiple Sensors</vt:lpstr>
      <vt:lpstr>New Test Setup Provides for Accurate Measurements of High Strains and Rates  </vt:lpstr>
      <vt:lpstr>New Strain Rate Testing Method</vt:lpstr>
      <vt:lpstr>Strain Rate Sensitivity of Mg Alloys in Tension</vt:lpstr>
      <vt:lpstr>Strain Rate Sensitivity of Mg Alloys in Shear</vt:lpstr>
      <vt:lpstr>We have Designed New Test Fixtures and Specimens for Prescribed Strain Application at High Strain Rates</vt:lpstr>
      <vt:lpstr>The New Test Generates Multiple Strain Rates in a Single Specimen</vt:lpstr>
      <vt:lpstr>Damage Analysis in Mg Alloys</vt:lpstr>
      <vt:lpstr>Void Profile Examples for AM60</vt:lpstr>
      <vt:lpstr>Collaboration and Coordination with Other Institutions </vt:lpstr>
      <vt:lpstr>Proposed Future Work</vt:lpstr>
      <vt:lpstr>Summary</vt:lpstr>
      <vt:lpstr>Technical Back-Up Slides</vt:lpstr>
      <vt:lpstr>Project Information on the WWW http://thyme.ornl.gov/Mg_new</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Strain-Rate Characterization of Magnesium Alloys </dc:title>
  <dc:creator>Srdjan Simunovic</dc:creator>
  <cp:lastModifiedBy>Srdjan Simunovic</cp:lastModifiedBy>
  <cp:revision>146</cp:revision>
  <cp:lastPrinted>2011-09-21T14:48:06Z</cp:lastPrinted>
  <dcterms:created xsi:type="dcterms:W3CDTF">2011-05-10T21:28:22Z</dcterms:created>
  <dcterms:modified xsi:type="dcterms:W3CDTF">2011-09-21T15:07:45Z</dcterms:modified>
</cp:coreProperties>
</file>